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9" r:id="rId1"/>
    <p:sldMasterId id="2147483837" r:id="rId2"/>
  </p:sldMasterIdLst>
  <p:notesMasterIdLst>
    <p:notesMasterId r:id="rId34"/>
  </p:notesMasterIdLst>
  <p:sldIdLst>
    <p:sldId id="256" r:id="rId3"/>
    <p:sldId id="257" r:id="rId4"/>
    <p:sldId id="258" r:id="rId5"/>
    <p:sldId id="259" r:id="rId6"/>
    <p:sldId id="260" r:id="rId7"/>
    <p:sldId id="261" r:id="rId8"/>
    <p:sldId id="280" r:id="rId9"/>
    <p:sldId id="264" r:id="rId10"/>
    <p:sldId id="265" r:id="rId11"/>
    <p:sldId id="269" r:id="rId12"/>
    <p:sldId id="270" r:id="rId13"/>
    <p:sldId id="271" r:id="rId14"/>
    <p:sldId id="274" r:id="rId15"/>
    <p:sldId id="275" r:id="rId16"/>
    <p:sldId id="296" r:id="rId17"/>
    <p:sldId id="297" r:id="rId18"/>
    <p:sldId id="298" r:id="rId19"/>
    <p:sldId id="272" r:id="rId20"/>
    <p:sldId id="295" r:id="rId21"/>
    <p:sldId id="299" r:id="rId22"/>
    <p:sldId id="300" r:id="rId23"/>
    <p:sldId id="273" r:id="rId24"/>
    <p:sldId id="276" r:id="rId25"/>
    <p:sldId id="277" r:id="rId26"/>
    <p:sldId id="278" r:id="rId27"/>
    <p:sldId id="281" r:id="rId28"/>
    <p:sldId id="282" r:id="rId29"/>
    <p:sldId id="288" r:id="rId30"/>
    <p:sldId id="289" r:id="rId31"/>
    <p:sldId id="293" r:id="rId32"/>
    <p:sldId id="294" r:id="rId33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  <a:srgbClr val="905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5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4E60E28-0752-43CD-B909-C21F68D3EF92}" type="datetimeFigureOut">
              <a:rPr lang="ar-EG" smtClean="0"/>
              <a:t>17/12/1436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BBD3AFA-6372-4AE9-8CE9-0306281653F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89263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60C3-79EE-4241-8E46-C0B598A72889}" type="datetimeFigureOut">
              <a:rPr lang="ar-EG" smtClean="0"/>
              <a:t>17/12/1436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5550-19F5-47E0-BA57-3D5745CCB5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57718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60C3-79EE-4241-8E46-C0B598A72889}" type="datetimeFigureOut">
              <a:rPr lang="ar-EG" smtClean="0"/>
              <a:t>17/12/1436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5550-19F5-47E0-BA57-3D5745CCB5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64026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60C3-79EE-4241-8E46-C0B598A72889}" type="datetimeFigureOut">
              <a:rPr lang="ar-EG" smtClean="0"/>
              <a:t>17/12/1436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5550-19F5-47E0-BA57-3D5745CCB5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42054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4E160C3-79EE-4241-8E46-C0B598A72889}" type="datetimeFigureOut">
              <a:rPr lang="ar-EG" smtClean="0"/>
              <a:t>17/12/1436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0D45550-19F5-47E0-BA57-3D5745CCB580}" type="slidenum">
              <a:rPr lang="ar-EG" smtClean="0"/>
              <a:t>‹#›</a:t>
            </a:fld>
            <a:endParaRPr lang="ar-EG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478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60C3-79EE-4241-8E46-C0B598A72889}" type="datetimeFigureOut">
              <a:rPr lang="ar-EG" smtClean="0"/>
              <a:t>17/12/1436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5550-19F5-47E0-BA57-3D5745CCB5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67465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60C3-79EE-4241-8E46-C0B598A72889}" type="datetimeFigureOut">
              <a:rPr lang="ar-EG" smtClean="0"/>
              <a:t>17/12/1436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5550-19F5-47E0-BA57-3D5745CCB580}" type="slidenum">
              <a:rPr lang="ar-EG" smtClean="0"/>
              <a:t>‹#›</a:t>
            </a:fld>
            <a:endParaRPr lang="ar-EG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503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60C3-79EE-4241-8E46-C0B598A72889}" type="datetimeFigureOut">
              <a:rPr lang="ar-EG" smtClean="0"/>
              <a:t>17/12/1436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5550-19F5-47E0-BA57-3D5745CCB5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25030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60C3-79EE-4241-8E46-C0B598A72889}" type="datetimeFigureOut">
              <a:rPr lang="ar-EG" smtClean="0"/>
              <a:t>17/12/1436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5550-19F5-47E0-BA57-3D5745CCB580}" type="slidenum">
              <a:rPr lang="ar-EG" smtClean="0"/>
              <a:t>‹#›</a:t>
            </a:fld>
            <a:endParaRPr lang="ar-EG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066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60C3-79EE-4241-8E46-C0B598A72889}" type="datetimeFigureOut">
              <a:rPr lang="ar-EG" smtClean="0"/>
              <a:t>17/12/1436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5550-19F5-47E0-BA57-3D5745CCB580}" type="slidenum">
              <a:rPr lang="ar-EG" smtClean="0"/>
              <a:t>‹#›</a:t>
            </a:fld>
            <a:endParaRPr lang="ar-E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501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60C3-79EE-4241-8E46-C0B598A72889}" type="datetimeFigureOut">
              <a:rPr lang="ar-EG" smtClean="0"/>
              <a:t>17/12/1436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5550-19F5-47E0-BA57-3D5745CCB5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72600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60C3-79EE-4241-8E46-C0B598A72889}" type="datetimeFigureOut">
              <a:rPr lang="ar-EG" smtClean="0"/>
              <a:t>17/12/1436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5550-19F5-47E0-BA57-3D5745CCB580}" type="slidenum">
              <a:rPr lang="ar-EG" smtClean="0"/>
              <a:t>‹#›</a:t>
            </a:fld>
            <a:endParaRPr lang="ar-EG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194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60C3-79EE-4241-8E46-C0B598A72889}" type="datetimeFigureOut">
              <a:rPr lang="ar-EG" smtClean="0"/>
              <a:t>17/12/1436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5550-19F5-47E0-BA57-3D5745CCB5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85924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60C3-79EE-4241-8E46-C0B598A72889}" type="datetimeFigureOut">
              <a:rPr lang="ar-EG" smtClean="0"/>
              <a:t>17/12/1436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5550-19F5-47E0-BA57-3D5745CCB5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95923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60C3-79EE-4241-8E46-C0B598A72889}" type="datetimeFigureOut">
              <a:rPr lang="ar-EG" smtClean="0"/>
              <a:t>17/12/1436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5550-19F5-47E0-BA57-3D5745CCB5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59165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60C3-79EE-4241-8E46-C0B598A72889}" type="datetimeFigureOut">
              <a:rPr lang="ar-EG" smtClean="0"/>
              <a:t>17/12/1436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5550-19F5-47E0-BA57-3D5745CCB580}" type="slidenum">
              <a:rPr lang="ar-EG" smtClean="0"/>
              <a:t>‹#›</a:t>
            </a:fld>
            <a:endParaRPr lang="ar-E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4338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60C3-79EE-4241-8E46-C0B598A72889}" type="datetimeFigureOut">
              <a:rPr lang="ar-EG" smtClean="0"/>
              <a:t>17/12/1436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5550-19F5-47E0-BA57-3D5745CCB580}" type="slidenum">
              <a:rPr lang="ar-EG" smtClean="0"/>
              <a:t>‹#›</a:t>
            </a:fld>
            <a:endParaRPr lang="ar-EG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243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60C3-79EE-4241-8E46-C0B598A72889}" type="datetimeFigureOut">
              <a:rPr lang="ar-EG" smtClean="0"/>
              <a:t>17/12/1436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5550-19F5-47E0-BA57-3D5745CCB5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324276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60C3-79EE-4241-8E46-C0B598A72889}" type="datetimeFigureOut">
              <a:rPr lang="ar-EG" smtClean="0"/>
              <a:t>17/12/1436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5550-19F5-47E0-BA57-3D5745CCB580}" type="slidenum">
              <a:rPr lang="ar-EG" smtClean="0"/>
              <a:t>‹#›</a:t>
            </a:fld>
            <a:endParaRPr lang="ar-EG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3652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60C3-79EE-4241-8E46-C0B598A72889}" type="datetimeFigureOut">
              <a:rPr lang="ar-EG" smtClean="0"/>
              <a:t>17/12/1436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5550-19F5-47E0-BA57-3D5745CCB580}" type="slidenum">
              <a:rPr lang="ar-EG" smtClean="0"/>
              <a:t>‹#›</a:t>
            </a:fld>
            <a:endParaRPr lang="ar-E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0007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60C3-79EE-4241-8E46-C0B598A72889}" type="datetimeFigureOut">
              <a:rPr lang="ar-EG" smtClean="0"/>
              <a:t>17/12/1436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5550-19F5-47E0-BA57-3D5745CCB580}" type="slidenum">
              <a:rPr lang="ar-EG" smtClean="0"/>
              <a:t>‹#›</a:t>
            </a:fld>
            <a:endParaRPr lang="ar-E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2771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60C3-79EE-4241-8E46-C0B598A72889}" type="datetimeFigureOut">
              <a:rPr lang="ar-EG" smtClean="0"/>
              <a:t>17/12/1436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5550-19F5-47E0-BA57-3D5745CCB580}" type="slidenum">
              <a:rPr lang="ar-EG" smtClean="0"/>
              <a:t>‹#›</a:t>
            </a:fld>
            <a:endParaRPr lang="ar-EG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50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60C3-79EE-4241-8E46-C0B598A72889}" type="datetimeFigureOut">
              <a:rPr lang="ar-EG" smtClean="0"/>
              <a:t>17/12/1436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5550-19F5-47E0-BA57-3D5745CCB5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53070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60C3-79EE-4241-8E46-C0B598A72889}" type="datetimeFigureOut">
              <a:rPr lang="ar-EG" smtClean="0"/>
              <a:t>17/12/1436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5550-19F5-47E0-BA57-3D5745CCB5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89927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60C3-79EE-4241-8E46-C0B598A72889}" type="datetimeFigureOut">
              <a:rPr lang="ar-EG" smtClean="0"/>
              <a:t>17/12/1436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5550-19F5-47E0-BA57-3D5745CCB580}" type="slidenum">
              <a:rPr lang="ar-EG" smtClean="0"/>
              <a:t>‹#›</a:t>
            </a:fld>
            <a:endParaRPr lang="ar-EG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049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60C3-79EE-4241-8E46-C0B598A72889}" type="datetimeFigureOut">
              <a:rPr lang="ar-EG" smtClean="0"/>
              <a:t>17/12/1436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5550-19F5-47E0-BA57-3D5745CCB580}" type="slidenum">
              <a:rPr lang="ar-EG" smtClean="0"/>
              <a:t>‹#›</a:t>
            </a:fld>
            <a:endParaRPr lang="ar-EG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89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60C3-79EE-4241-8E46-C0B598A72889}" type="datetimeFigureOut">
              <a:rPr lang="ar-EG" smtClean="0"/>
              <a:t>17/12/1436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5550-19F5-47E0-BA57-3D5745CCB5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98800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60C3-79EE-4241-8E46-C0B598A72889}" type="datetimeFigureOut">
              <a:rPr lang="ar-EG" smtClean="0"/>
              <a:t>17/12/1436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5550-19F5-47E0-BA57-3D5745CCB5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23593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60C3-79EE-4241-8E46-C0B598A72889}" type="datetimeFigureOut">
              <a:rPr lang="ar-EG" smtClean="0"/>
              <a:t>17/12/1436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5550-19F5-47E0-BA57-3D5745CCB5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41135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4E160C3-79EE-4241-8E46-C0B598A72889}" type="datetimeFigureOut">
              <a:rPr lang="ar-EG" smtClean="0"/>
              <a:t>17/12/1436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45550-19F5-47E0-BA57-3D5745CCB5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762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E160C3-79EE-4241-8E46-C0B598A72889}" type="datetimeFigureOut">
              <a:rPr lang="ar-EG" smtClean="0"/>
              <a:t>17/12/1436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D45550-19F5-47E0-BA57-3D5745CCB5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280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himaahassan4779@gmail.com" TargetMode="External"/><Relationship Id="rId2" Type="http://schemas.openxmlformats.org/officeDocument/2006/relationships/hyperlink" Target="mailto:shaimaa.rizk@feng.bu.edu.eg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 smtClean="0"/>
              <a:t>Computer Organization</a:t>
            </a:r>
            <a:endParaRPr lang="ar-EG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2015 - 2016</a:t>
            </a:r>
            <a:endParaRPr lang="ar-EG" sz="3200" b="1" dirty="0"/>
          </a:p>
        </p:txBody>
      </p:sp>
    </p:spTree>
    <p:extLst>
      <p:ext uri="{BB962C8B-B14F-4D97-AF65-F5344CB8AC3E}">
        <p14:creationId xmlns:p14="http://schemas.microsoft.com/office/powerpoint/2010/main" val="206001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ar-EG" b="1" dirty="0"/>
              <a:t>Input </a:t>
            </a:r>
            <a:r>
              <a:rPr lang="en-US" altLang="ar-EG" b="1" dirty="0" smtClean="0"/>
              <a:t>Unit</a:t>
            </a:r>
            <a:endParaRPr lang="ar-E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altLang="ar-E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Tasks are </a:t>
            </a:r>
            <a:r>
              <a:rPr lang="en-US" altLang="ar-EG" dirty="0">
                <a:solidFill>
                  <a:schemeClr val="tx1"/>
                </a:solidFill>
                <a:latin typeface="Comic Sans MS" panose="030F0702030302020204" pitchFamily="66" charset="0"/>
              </a:rPr>
              <a:t>performed by the </a:t>
            </a:r>
            <a:r>
              <a:rPr lang="en-US" altLang="ar-EG" dirty="0">
                <a:solidFill>
                  <a:srgbClr val="FF0000"/>
                </a:solidFill>
                <a:latin typeface="Comic Sans MS" panose="030F0702030302020204" pitchFamily="66" charset="0"/>
              </a:rPr>
              <a:t>input</a:t>
            </a:r>
            <a:r>
              <a:rPr lang="en-US" altLang="ar-EG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en-US" altLang="ar-EG" dirty="0">
                <a:solidFill>
                  <a:srgbClr val="FF0000"/>
                </a:solidFill>
                <a:latin typeface="Comic Sans MS" panose="030F0702030302020204" pitchFamily="66" charset="0"/>
              </a:rPr>
              <a:t>unit</a:t>
            </a:r>
            <a:r>
              <a:rPr lang="en-US" altLang="ar-EG" dirty="0">
                <a:solidFill>
                  <a:srgbClr val="000099"/>
                </a:solidFill>
                <a:latin typeface="Comic Sans MS" panose="030F0702030302020204" pitchFamily="66" charset="0"/>
              </a:rPr>
              <a:t>:</a:t>
            </a:r>
          </a:p>
          <a:p>
            <a:pPr marL="0" indent="0" algn="l" rtl="0">
              <a:buNone/>
            </a:pPr>
            <a:r>
              <a:rPr lang="en-US" altLang="ar-EG" dirty="0" smtClean="0">
                <a:latin typeface="Comic Sans MS" panose="030F0702030302020204" pitchFamily="66" charset="0"/>
              </a:rPr>
              <a:t>      </a:t>
            </a:r>
            <a:r>
              <a:rPr lang="en-US" altLang="ar-EG" sz="1900" dirty="0">
                <a:latin typeface="Comic Sans MS" panose="030F0702030302020204" pitchFamily="66" charset="0"/>
              </a:rPr>
              <a:t>- </a:t>
            </a:r>
            <a:r>
              <a:rPr lang="en-US" altLang="ar-EG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Interfaces </a:t>
            </a:r>
            <a:r>
              <a:rPr lang="en-US" altLang="ar-EG" sz="2000" dirty="0">
                <a:latin typeface="Comic Sans MS" panose="030F0702030302020204" pitchFamily="66" charset="0"/>
              </a:rPr>
              <a:t>with input devices.</a:t>
            </a:r>
          </a:p>
          <a:p>
            <a:pPr marL="0" indent="0" algn="l" rtl="0">
              <a:buNone/>
            </a:pPr>
            <a:r>
              <a:rPr lang="en-US" altLang="ar-EG" sz="2000" dirty="0">
                <a:latin typeface="Comic Sans MS" panose="030F0702030302020204" pitchFamily="66" charset="0"/>
              </a:rPr>
              <a:t>        - </a:t>
            </a:r>
            <a:r>
              <a:rPr lang="en-US" altLang="ar-EG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Accepts </a:t>
            </a:r>
            <a:r>
              <a:rPr lang="en-US" altLang="ar-EG" sz="2000" dirty="0">
                <a:latin typeface="Comic Sans MS" panose="030F0702030302020204" pitchFamily="66" charset="0"/>
              </a:rPr>
              <a:t>binary information from the input devices.</a:t>
            </a:r>
          </a:p>
          <a:p>
            <a:pPr marL="0" indent="0" algn="l" rtl="0">
              <a:buNone/>
            </a:pPr>
            <a:r>
              <a:rPr lang="en-US" altLang="ar-EG" sz="2000" dirty="0">
                <a:latin typeface="Comic Sans MS" panose="030F0702030302020204" pitchFamily="66" charset="0"/>
              </a:rPr>
              <a:t>        - </a:t>
            </a:r>
            <a:r>
              <a:rPr lang="en-US" altLang="ar-EG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Presents</a:t>
            </a:r>
            <a:r>
              <a:rPr lang="en-US" altLang="ar-EG" sz="2000" dirty="0">
                <a:latin typeface="Comic Sans MS" panose="030F0702030302020204" pitchFamily="66" charset="0"/>
              </a:rPr>
              <a:t> this binary information in a format expected by the computer.</a:t>
            </a:r>
          </a:p>
          <a:p>
            <a:pPr marL="0" indent="0" algn="l" rtl="0">
              <a:buNone/>
            </a:pPr>
            <a:r>
              <a:rPr lang="en-US" altLang="ar-EG" sz="2000" dirty="0">
                <a:latin typeface="Comic Sans MS" panose="030F0702030302020204" pitchFamily="66" charset="0"/>
              </a:rPr>
              <a:t>        - </a:t>
            </a:r>
            <a:r>
              <a:rPr lang="en-US" altLang="ar-EG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Transfers </a:t>
            </a:r>
            <a:r>
              <a:rPr lang="en-US" altLang="ar-EG" sz="2000" dirty="0">
                <a:latin typeface="Comic Sans MS" panose="030F0702030302020204" pitchFamily="66" charset="0"/>
              </a:rPr>
              <a:t>this information to the memory or processor.</a:t>
            </a:r>
          </a:p>
          <a:p>
            <a:pPr algn="l" rtl="0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54273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EG" b="1" dirty="0"/>
              <a:t>Memory </a:t>
            </a:r>
            <a:r>
              <a:rPr lang="en-US" altLang="ar-EG" b="1" dirty="0" smtClean="0"/>
              <a:t>Unit</a:t>
            </a:r>
            <a:endParaRPr lang="ar-E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285750" lvl="1" algn="l" rtl="0"/>
            <a:r>
              <a:rPr lang="en-US" altLang="ar-EG" sz="4200" dirty="0">
                <a:solidFill>
                  <a:schemeClr val="tx1"/>
                </a:solidFill>
                <a:latin typeface="Comic Sans MS" panose="030F0702030302020204" pitchFamily="66" charset="0"/>
              </a:rPr>
              <a:t>Memory unit stores </a:t>
            </a:r>
            <a:r>
              <a:rPr lang="en-US" altLang="ar-EG" sz="4200" dirty="0">
                <a:solidFill>
                  <a:srgbClr val="FF0000"/>
                </a:solidFill>
                <a:latin typeface="Comic Sans MS" panose="030F0702030302020204" pitchFamily="66" charset="0"/>
              </a:rPr>
              <a:t>instructions</a:t>
            </a:r>
            <a:r>
              <a:rPr lang="en-US" altLang="ar-EG" sz="4200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en-US" altLang="ar-EG" sz="4200" dirty="0">
                <a:solidFill>
                  <a:schemeClr val="tx1"/>
                </a:solidFill>
                <a:latin typeface="Comic Sans MS" panose="030F0702030302020204" pitchFamily="66" charset="0"/>
              </a:rPr>
              <a:t>and</a:t>
            </a:r>
            <a:r>
              <a:rPr lang="en-US" altLang="ar-EG" sz="4200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en-US" altLang="ar-EG" sz="4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data </a:t>
            </a:r>
            <a:r>
              <a:rPr lang="en-US" altLang="ar-EG" sz="4200" dirty="0">
                <a:latin typeface="Comic Sans MS" panose="030F0702030302020204" pitchFamily="66" charset="0"/>
              </a:rPr>
              <a:t>as a series of bits.</a:t>
            </a:r>
          </a:p>
          <a:p>
            <a:pPr algn="l" rtl="0"/>
            <a:endParaRPr lang="en-US" altLang="ar-EG" sz="4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altLang="ar-EG" sz="4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Processor</a:t>
            </a:r>
            <a:r>
              <a:rPr lang="en-US" altLang="ar-EG" sz="4200" dirty="0" smtClean="0">
                <a:latin typeface="Comic Sans MS" panose="030F0702030302020204" pitchFamily="66" charset="0"/>
              </a:rPr>
              <a:t> </a:t>
            </a:r>
            <a:r>
              <a:rPr lang="en-US" altLang="ar-EG" sz="4200" dirty="0">
                <a:latin typeface="Comic Sans MS" panose="030F0702030302020204" pitchFamily="66" charset="0"/>
              </a:rPr>
              <a:t>reads </a:t>
            </a:r>
            <a:r>
              <a:rPr lang="en-US" altLang="ar-EG" sz="4200" dirty="0">
                <a:solidFill>
                  <a:srgbClr val="FF0000"/>
                </a:solidFill>
                <a:latin typeface="Comic Sans MS" panose="030F0702030302020204" pitchFamily="66" charset="0"/>
              </a:rPr>
              <a:t>instructions</a:t>
            </a:r>
            <a:r>
              <a:rPr lang="en-US" altLang="ar-EG" sz="4200" dirty="0">
                <a:latin typeface="Comic Sans MS" panose="030F0702030302020204" pitchFamily="66" charset="0"/>
              </a:rPr>
              <a:t> and reads/writes </a:t>
            </a:r>
            <a:r>
              <a:rPr lang="en-US" altLang="ar-EG" sz="4200" dirty="0">
                <a:solidFill>
                  <a:srgbClr val="FF0000"/>
                </a:solidFill>
                <a:latin typeface="Comic Sans MS" panose="030F0702030302020204" pitchFamily="66" charset="0"/>
              </a:rPr>
              <a:t>data</a:t>
            </a:r>
            <a:r>
              <a:rPr lang="en-US" altLang="ar-EG" sz="4200" dirty="0">
                <a:latin typeface="Comic Sans MS" panose="030F0702030302020204" pitchFamily="66" charset="0"/>
              </a:rPr>
              <a:t> from/to the </a:t>
            </a:r>
            <a:r>
              <a:rPr lang="en-US" altLang="ar-EG" sz="4200" dirty="0">
                <a:solidFill>
                  <a:srgbClr val="FF0000"/>
                </a:solidFill>
                <a:latin typeface="Comic Sans MS" panose="030F0702030302020204" pitchFamily="66" charset="0"/>
              </a:rPr>
              <a:t>memory</a:t>
            </a:r>
            <a:r>
              <a:rPr lang="en-US" altLang="ar-EG" sz="4200" dirty="0">
                <a:latin typeface="Comic Sans MS" panose="030F0702030302020204" pitchFamily="66" charset="0"/>
              </a:rPr>
              <a:t> during the </a:t>
            </a:r>
            <a:r>
              <a:rPr lang="en-US" altLang="ar-EG" sz="4200" dirty="0">
                <a:solidFill>
                  <a:schemeClr val="tx1"/>
                </a:solidFill>
                <a:latin typeface="Comic Sans MS" panose="030F0702030302020204" pitchFamily="66" charset="0"/>
              </a:rPr>
              <a:t>execution</a:t>
            </a:r>
            <a:r>
              <a:rPr lang="en-US" altLang="ar-EG" sz="4200" dirty="0">
                <a:latin typeface="Comic Sans MS" panose="030F0702030302020204" pitchFamily="66" charset="0"/>
              </a:rPr>
              <a:t> of a program. </a:t>
            </a:r>
          </a:p>
          <a:p>
            <a:pPr lvl="1" algn="l" rtl="0"/>
            <a:r>
              <a:rPr lang="en-US" altLang="ar-EG" sz="4200" dirty="0">
                <a:latin typeface="Comic Sans MS" panose="030F0702030302020204" pitchFamily="66" charset="0"/>
              </a:rPr>
              <a:t>In theory, </a:t>
            </a:r>
            <a:r>
              <a:rPr lang="en-US" altLang="ar-EG" sz="4200" dirty="0">
                <a:solidFill>
                  <a:srgbClr val="FF0000"/>
                </a:solidFill>
                <a:latin typeface="Comic Sans MS" panose="030F0702030302020204" pitchFamily="66" charset="0"/>
              </a:rPr>
              <a:t>instructions</a:t>
            </a:r>
            <a:r>
              <a:rPr lang="en-US" altLang="ar-EG" sz="4200" dirty="0">
                <a:solidFill>
                  <a:schemeClr val="tx1"/>
                </a:solidFill>
                <a:latin typeface="Comic Sans MS" panose="030F0702030302020204" pitchFamily="66" charset="0"/>
              </a:rPr>
              <a:t> and </a:t>
            </a:r>
            <a:r>
              <a:rPr lang="en-US" altLang="ar-EG" sz="4200" dirty="0">
                <a:solidFill>
                  <a:srgbClr val="FF0000"/>
                </a:solidFill>
                <a:latin typeface="Comic Sans MS" panose="030F0702030302020204" pitchFamily="66" charset="0"/>
              </a:rPr>
              <a:t>data</a:t>
            </a:r>
            <a:r>
              <a:rPr lang="en-US" altLang="ar-EG" sz="4200" dirty="0">
                <a:solidFill>
                  <a:schemeClr val="tx1"/>
                </a:solidFill>
                <a:latin typeface="Comic Sans MS" panose="030F0702030302020204" pitchFamily="66" charset="0"/>
              </a:rPr>
              <a:t> could be fetched one bit at a time.</a:t>
            </a:r>
          </a:p>
          <a:p>
            <a:pPr lvl="1" algn="l" rtl="0"/>
            <a:r>
              <a:rPr lang="en-US" altLang="ar-EG" sz="4200" dirty="0">
                <a:solidFill>
                  <a:schemeClr val="tx1"/>
                </a:solidFill>
                <a:latin typeface="Comic Sans MS" panose="030F0702030302020204" pitchFamily="66" charset="0"/>
              </a:rPr>
              <a:t>In practice, a group of bits is fetched at a time.</a:t>
            </a:r>
          </a:p>
          <a:p>
            <a:pPr lvl="1" algn="l" rtl="0"/>
            <a:r>
              <a:rPr lang="en-US" altLang="ar-EG" sz="4200" dirty="0">
                <a:solidFill>
                  <a:schemeClr val="tx1"/>
                </a:solidFill>
                <a:latin typeface="Comic Sans MS" panose="030F0702030302020204" pitchFamily="66" charset="0"/>
              </a:rPr>
              <a:t>Group of bits stored or retrieved at a time is termed as “word”</a:t>
            </a:r>
          </a:p>
          <a:p>
            <a:pPr lvl="1" algn="l" rtl="0"/>
            <a:r>
              <a:rPr lang="en-US" altLang="ar-EG" sz="4200" dirty="0">
                <a:solidFill>
                  <a:schemeClr val="tx1"/>
                </a:solidFill>
                <a:latin typeface="Comic Sans MS" panose="030F0702030302020204" pitchFamily="66" charset="0"/>
              </a:rPr>
              <a:t>Number of bits in a word is termed as the “word length” of a computer. </a:t>
            </a:r>
          </a:p>
        </p:txBody>
      </p:sp>
    </p:spTree>
    <p:extLst>
      <p:ext uri="{BB962C8B-B14F-4D97-AF65-F5344CB8AC3E}">
        <p14:creationId xmlns:p14="http://schemas.microsoft.com/office/powerpoint/2010/main" val="85696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EG" b="1" dirty="0"/>
              <a:t>Memory </a:t>
            </a:r>
            <a:r>
              <a:rPr lang="en-US" altLang="ar-EG" b="1" dirty="0" smtClean="0"/>
              <a:t>Unit </a:t>
            </a:r>
            <a:r>
              <a:rPr lang="en-US" altLang="ar-EG" sz="2800" b="1" dirty="0" smtClean="0"/>
              <a:t>(cont.)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457502"/>
          </a:xfrm>
        </p:spPr>
        <p:txBody>
          <a:bodyPr>
            <a:normAutofit fontScale="62500" lnSpcReduction="20000"/>
          </a:bodyPr>
          <a:lstStyle/>
          <a:p>
            <a:pPr algn="l" rtl="0"/>
            <a:r>
              <a:rPr lang="en-US" altLang="ar-EG" sz="3200" dirty="0" smtClean="0">
                <a:latin typeface="Comic Sans MS" panose="030F0702030302020204" pitchFamily="66" charset="0"/>
              </a:rPr>
              <a:t>Processor </a:t>
            </a:r>
            <a:r>
              <a:rPr lang="en-US" altLang="ar-EG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reads/writes</a:t>
            </a:r>
            <a:r>
              <a:rPr lang="en-US" altLang="ar-EG" sz="3200" dirty="0">
                <a:latin typeface="Comic Sans MS" panose="030F0702030302020204" pitchFamily="66" charset="0"/>
              </a:rPr>
              <a:t> </a:t>
            </a:r>
            <a:r>
              <a:rPr lang="en-US" altLang="ar-EG" sz="3200" dirty="0" smtClean="0">
                <a:latin typeface="Comic Sans MS" panose="030F0702030302020204" pitchFamily="66" charset="0"/>
              </a:rPr>
              <a:t>to and from </a:t>
            </a:r>
            <a:r>
              <a:rPr lang="en-US" altLang="ar-EG" sz="3200" dirty="0">
                <a:latin typeface="Comic Sans MS" panose="030F0702030302020204" pitchFamily="66" charset="0"/>
              </a:rPr>
              <a:t>memory based on the memory address:</a:t>
            </a:r>
          </a:p>
          <a:p>
            <a:pPr lvl="1" algn="l" rtl="0"/>
            <a:r>
              <a:rPr lang="en-US" altLang="ar-EG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Access any word location in a short and fixed amount of time based on the address.</a:t>
            </a:r>
          </a:p>
          <a:p>
            <a:pPr lvl="1" algn="l" rtl="0"/>
            <a:r>
              <a:rPr lang="en-US" altLang="ar-EG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Random Access Memory </a:t>
            </a:r>
            <a:r>
              <a:rPr lang="en-US" altLang="ar-EG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(RAM)</a:t>
            </a:r>
            <a:r>
              <a:rPr lang="en-US" altLang="ar-EG" sz="3200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en-US" altLang="ar-EG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provides fixed access time independent of the location of the word. </a:t>
            </a:r>
          </a:p>
          <a:p>
            <a:pPr lvl="1" algn="l" rtl="0"/>
            <a:r>
              <a:rPr lang="en-US" altLang="ar-EG" sz="3200" dirty="0">
                <a:latin typeface="Comic Sans MS" panose="030F0702030302020204" pitchFamily="66" charset="0"/>
              </a:rPr>
              <a:t>Access time is known as </a:t>
            </a:r>
            <a:r>
              <a:rPr lang="en-US" altLang="ar-EG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“Memory Access Time</a:t>
            </a:r>
            <a:r>
              <a:rPr lang="en-US" altLang="ar-EG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”</a:t>
            </a:r>
            <a:r>
              <a:rPr lang="en-US" altLang="ar-EG" sz="3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.</a:t>
            </a:r>
          </a:p>
          <a:p>
            <a:pPr algn="l" rtl="0"/>
            <a:r>
              <a:rPr lang="en-US" altLang="ar-EG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Memory and processor have to</a:t>
            </a:r>
            <a:r>
              <a:rPr lang="en-US" altLang="ar-EG" sz="3200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en-US" altLang="ar-EG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“communicate” </a:t>
            </a:r>
            <a:r>
              <a:rPr lang="en-US" altLang="ar-EG" sz="3200" dirty="0">
                <a:latin typeface="Comic Sans MS" panose="030F0702030302020204" pitchFamily="66" charset="0"/>
              </a:rPr>
              <a:t>with each other in order to </a:t>
            </a:r>
            <a:r>
              <a:rPr lang="en-US" altLang="ar-EG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read/write</a:t>
            </a:r>
            <a:r>
              <a:rPr lang="en-US" altLang="ar-EG" sz="3200" dirty="0">
                <a:latin typeface="Comic Sans MS" panose="030F0702030302020204" pitchFamily="66" charset="0"/>
              </a:rPr>
              <a:t> information.</a:t>
            </a:r>
          </a:p>
          <a:p>
            <a:pPr lvl="1" algn="l" rtl="0"/>
            <a:r>
              <a:rPr lang="en-US" altLang="ar-EG" sz="3200" dirty="0">
                <a:latin typeface="Comic Sans MS" panose="030F0702030302020204" pitchFamily="66" charset="0"/>
              </a:rPr>
              <a:t>In order to </a:t>
            </a:r>
            <a:r>
              <a:rPr lang="en-US" altLang="ar-EG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reduce “communication time”, a small amount of</a:t>
            </a:r>
            <a:r>
              <a:rPr lang="en-US" altLang="ar-EG" sz="3200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en-US" altLang="ar-EG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RAM</a:t>
            </a:r>
            <a:r>
              <a:rPr lang="en-US" altLang="ar-EG" sz="3200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en-US" altLang="ar-EG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(known as Cache) is tightly coupled with the processor.</a:t>
            </a:r>
          </a:p>
          <a:p>
            <a:pPr lvl="1" algn="l" rtl="0"/>
            <a:endParaRPr lang="en-US" altLang="ar-EG" sz="3200" dirty="0">
              <a:latin typeface="Comic Sans MS" panose="030F0702030302020204" pitchFamily="66" charset="0"/>
            </a:endParaRPr>
          </a:p>
          <a:p>
            <a:pPr lvl="1" algn="l" rtl="0"/>
            <a:endParaRPr lang="en-US" altLang="ar-EG" sz="4200" dirty="0">
              <a:latin typeface="Comic Sans MS" panose="030F0702030302020204" pitchFamily="66" charset="0"/>
            </a:endParaRPr>
          </a:p>
          <a:p>
            <a:pPr algn="l" rtl="0"/>
            <a:endParaRPr lang="ar-EG" dirty="0"/>
          </a:p>
          <a:p>
            <a:pPr algn="l" rtl="0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50192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EG" b="1" dirty="0"/>
              <a:t>Memory </a:t>
            </a:r>
            <a:r>
              <a:rPr lang="en-US" altLang="ar-EG" b="1" dirty="0" smtClean="0"/>
              <a:t>Unit: </a:t>
            </a:r>
            <a:r>
              <a:rPr lang="en-US" altLang="ar-EG" sz="3600" b="1" dirty="0" smtClean="0">
                <a:solidFill>
                  <a:schemeClr val="tx1"/>
                </a:solidFill>
              </a:rPr>
              <a:t>Primary Storage</a:t>
            </a:r>
            <a:endParaRPr lang="ar-EG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altLang="ar-EG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Primary</a:t>
            </a:r>
            <a:r>
              <a:rPr lang="en-US" altLang="ar-EG" sz="2000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en-US" altLang="ar-EG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storage</a:t>
            </a:r>
            <a:r>
              <a:rPr lang="en-US" altLang="ar-EG" sz="2000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en-US" altLang="ar-EG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of the computer consists of </a:t>
            </a:r>
            <a:r>
              <a:rPr lang="en-US" altLang="ar-EG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RAM</a:t>
            </a:r>
            <a:r>
              <a:rPr lang="en-US" altLang="ar-EG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units.</a:t>
            </a:r>
          </a:p>
          <a:p>
            <a:pPr lvl="1" algn="l" rtl="0"/>
            <a:r>
              <a:rPr lang="en-US" altLang="ar-EG" dirty="0">
                <a:latin typeface="Comic Sans MS" panose="030F0702030302020204" pitchFamily="66" charset="0"/>
              </a:rPr>
              <a:t>Fastest, smallest unit is </a:t>
            </a:r>
            <a:r>
              <a:rPr lang="en-US" altLang="ar-EG" dirty="0">
                <a:solidFill>
                  <a:srgbClr val="FF0000"/>
                </a:solidFill>
                <a:latin typeface="Comic Sans MS" panose="030F0702030302020204" pitchFamily="66" charset="0"/>
              </a:rPr>
              <a:t>Cache</a:t>
            </a:r>
            <a:r>
              <a:rPr lang="en-US" altLang="ar-EG" dirty="0">
                <a:latin typeface="Comic Sans MS" panose="030F0702030302020204" pitchFamily="66" charset="0"/>
              </a:rPr>
              <a:t>.</a:t>
            </a:r>
          </a:p>
          <a:p>
            <a:pPr lvl="1" algn="l" rtl="0"/>
            <a:r>
              <a:rPr lang="en-US" altLang="ar-EG" dirty="0">
                <a:latin typeface="Comic Sans MS" panose="030F0702030302020204" pitchFamily="66" charset="0"/>
              </a:rPr>
              <a:t>Slowest, largest unit is </a:t>
            </a:r>
            <a:r>
              <a:rPr lang="en-US" altLang="ar-EG" dirty="0">
                <a:solidFill>
                  <a:srgbClr val="FF0000"/>
                </a:solidFill>
                <a:latin typeface="Comic Sans MS" panose="030F0702030302020204" pitchFamily="66" charset="0"/>
              </a:rPr>
              <a:t>Main</a:t>
            </a:r>
            <a:r>
              <a:rPr lang="en-US" altLang="ar-EG" dirty="0">
                <a:latin typeface="Comic Sans MS" panose="030F0702030302020204" pitchFamily="66" charset="0"/>
              </a:rPr>
              <a:t> </a:t>
            </a:r>
            <a:r>
              <a:rPr lang="en-US" altLang="ar-EG" dirty="0">
                <a:solidFill>
                  <a:srgbClr val="FF0000"/>
                </a:solidFill>
                <a:latin typeface="Comic Sans MS" panose="030F0702030302020204" pitchFamily="66" charset="0"/>
              </a:rPr>
              <a:t>Memory</a:t>
            </a:r>
            <a:r>
              <a:rPr lang="en-US" altLang="ar-EG" dirty="0">
                <a:latin typeface="Comic Sans MS" panose="030F0702030302020204" pitchFamily="66" charset="0"/>
              </a:rPr>
              <a:t>.</a:t>
            </a:r>
          </a:p>
          <a:p>
            <a:pPr algn="l" rtl="0"/>
            <a:r>
              <a:rPr lang="en-US" altLang="ar-EG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Primary storage </a:t>
            </a:r>
            <a:r>
              <a:rPr lang="en-US" altLang="ar-EG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is insufficient to store large amounts of data and programs.</a:t>
            </a:r>
          </a:p>
          <a:p>
            <a:pPr lvl="1" algn="l" rtl="0"/>
            <a:r>
              <a:rPr lang="en-US" altLang="ar-EG" dirty="0">
                <a:latin typeface="Comic Sans MS" panose="030F0702030302020204" pitchFamily="66" charset="0"/>
              </a:rPr>
              <a:t>Primary storage can be added, but it is expensive.</a:t>
            </a:r>
          </a:p>
          <a:p>
            <a:pPr algn="l" rtl="0"/>
            <a:endParaRPr lang="ar-EG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29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EG" b="1" dirty="0"/>
              <a:t>Memory </a:t>
            </a:r>
            <a:r>
              <a:rPr lang="en-US" altLang="ar-EG" b="1" dirty="0" smtClean="0"/>
              <a:t>Unit: </a:t>
            </a:r>
            <a:r>
              <a:rPr lang="en-US" altLang="ar-EG" sz="3600" b="1" dirty="0"/>
              <a:t>S</a:t>
            </a:r>
            <a:r>
              <a:rPr lang="en-US" altLang="ar-EG" sz="3600" b="1" dirty="0" smtClean="0"/>
              <a:t>econdary </a:t>
            </a:r>
            <a:r>
              <a:rPr lang="en-US" altLang="ar-EG" sz="3600" b="1" dirty="0"/>
              <a:t>S</a:t>
            </a:r>
            <a:r>
              <a:rPr lang="en-US" altLang="ar-EG" sz="3600" b="1" dirty="0" smtClean="0"/>
              <a:t>torage </a:t>
            </a:r>
            <a:endParaRPr lang="ar-EG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ar-EG" sz="2000" dirty="0">
                <a:latin typeface="Comic Sans MS" panose="030F0702030302020204" pitchFamily="66" charset="0"/>
              </a:rPr>
              <a:t>Store large amounts of data on </a:t>
            </a:r>
            <a:r>
              <a:rPr lang="en-US" altLang="ar-EG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secondary storage </a:t>
            </a:r>
            <a:r>
              <a:rPr lang="en-US" altLang="ar-EG" sz="2000" dirty="0">
                <a:latin typeface="Comic Sans MS" panose="030F0702030302020204" pitchFamily="66" charset="0"/>
              </a:rPr>
              <a:t>devices:</a:t>
            </a:r>
          </a:p>
          <a:p>
            <a:pPr lvl="1" algn="l" rtl="0"/>
            <a:r>
              <a:rPr lang="en-US" altLang="ar-EG" dirty="0">
                <a:latin typeface="Comic Sans MS" panose="030F0702030302020204" pitchFamily="66" charset="0"/>
              </a:rPr>
              <a:t>Magnetic disks and tapes, </a:t>
            </a:r>
          </a:p>
          <a:p>
            <a:pPr lvl="1" algn="l" rtl="0"/>
            <a:r>
              <a:rPr lang="en-US" altLang="ar-EG" dirty="0">
                <a:latin typeface="Comic Sans MS" panose="030F0702030302020204" pitchFamily="66" charset="0"/>
              </a:rPr>
              <a:t>Optical disks (CD-ROMS</a:t>
            </a:r>
            <a:r>
              <a:rPr lang="en-US" altLang="ar-EG" dirty="0" smtClean="0">
                <a:latin typeface="Comic Sans MS" panose="030F0702030302020204" pitchFamily="66" charset="0"/>
              </a:rPr>
              <a:t>).</a:t>
            </a:r>
          </a:p>
          <a:p>
            <a:pPr marL="285750" lvl="1" algn="l" rtl="0"/>
            <a:r>
              <a:rPr lang="en-US" altLang="ar-EG" dirty="0">
                <a:latin typeface="Comic Sans MS" panose="030F0702030302020204" pitchFamily="66" charset="0"/>
              </a:rPr>
              <a:t>Access to the data stored in </a:t>
            </a:r>
            <a:r>
              <a:rPr lang="en-US" altLang="ar-EG" dirty="0">
                <a:solidFill>
                  <a:srgbClr val="FF0000"/>
                </a:solidFill>
                <a:latin typeface="Comic Sans MS" panose="030F0702030302020204" pitchFamily="66" charset="0"/>
              </a:rPr>
              <a:t>secondary storage </a:t>
            </a:r>
            <a:r>
              <a:rPr lang="en-US" altLang="ar-EG" dirty="0">
                <a:latin typeface="Comic Sans MS" panose="030F0702030302020204" pitchFamily="66" charset="0"/>
              </a:rPr>
              <a:t>in slower, but take advantage of the fact that some information may be accessed </a:t>
            </a:r>
            <a:r>
              <a:rPr lang="en-US" altLang="ar-EG" dirty="0" smtClean="0">
                <a:latin typeface="Comic Sans MS" panose="030F0702030302020204" pitchFamily="66" charset="0"/>
              </a:rPr>
              <a:t>infrequently.</a:t>
            </a:r>
            <a:endParaRPr lang="en-US" altLang="ar-EG" sz="2000" dirty="0" smtClean="0">
              <a:latin typeface="Comic Sans MS" panose="030F0702030302020204" pitchFamily="66" charset="0"/>
            </a:endParaRPr>
          </a:p>
          <a:p>
            <a:pPr algn="l" rtl="0"/>
            <a:r>
              <a:rPr lang="en-US" altLang="ar-EG" sz="2000" dirty="0" smtClean="0">
                <a:latin typeface="Comic Sans MS" panose="030F0702030302020204" pitchFamily="66" charset="0"/>
              </a:rPr>
              <a:t>Cost of a memory unit depends on its access time, lesser access time implies higher cost.</a:t>
            </a:r>
          </a:p>
          <a:p>
            <a:pPr algn="l" rtl="0"/>
            <a:endParaRPr lang="en-US" altLang="ar-EG" sz="2000" dirty="0" smtClean="0">
              <a:latin typeface="Comic Sans MS" panose="030F0702030302020204" pitchFamily="66" charset="0"/>
            </a:endParaRPr>
          </a:p>
          <a:p>
            <a:pPr algn="l" rtl="0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19268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EG" b="1" dirty="0"/>
              <a:t>Instructions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altLang="ar-EG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Instructions</a:t>
            </a:r>
            <a:r>
              <a:rPr lang="en-US" altLang="ar-EG" sz="2200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en-US" altLang="ar-EG" sz="2200" dirty="0" smtClean="0">
                <a:latin typeface="Comic Sans MS" panose="030F0702030302020204" pitchFamily="66" charset="0"/>
              </a:rPr>
              <a:t>specify commands to: </a:t>
            </a:r>
          </a:p>
          <a:p>
            <a:pPr lvl="1" algn="l" rtl="0"/>
            <a:r>
              <a:rPr lang="en-US" altLang="ar-EG" sz="2200" dirty="0" smtClean="0">
                <a:latin typeface="Comic Sans MS" panose="030F0702030302020204" pitchFamily="66" charset="0"/>
              </a:rPr>
              <a:t>Transfer </a:t>
            </a:r>
            <a:r>
              <a:rPr lang="en-US" altLang="ar-EG" sz="2200" dirty="0">
                <a:latin typeface="Comic Sans MS" panose="030F0702030302020204" pitchFamily="66" charset="0"/>
              </a:rPr>
              <a:t>information within a computer (e.g., from memory to ALU)</a:t>
            </a:r>
          </a:p>
          <a:p>
            <a:pPr lvl="1" algn="l" rtl="0"/>
            <a:r>
              <a:rPr lang="en-US" altLang="ar-EG" sz="2200" dirty="0">
                <a:latin typeface="Comic Sans MS" panose="030F0702030302020204" pitchFamily="66" charset="0"/>
              </a:rPr>
              <a:t>Transfer of information between the computer and I/O devices (e.g., from keyboard to computer, or computer to printer)</a:t>
            </a:r>
          </a:p>
          <a:p>
            <a:pPr lvl="1" algn="l" rtl="0"/>
            <a:r>
              <a:rPr lang="en-US" altLang="ar-EG" sz="2200" dirty="0">
                <a:latin typeface="Comic Sans MS" panose="030F0702030302020204" pitchFamily="66" charset="0"/>
              </a:rPr>
              <a:t>Perform arithmetic and logic operations (e.g., Add two numbers, Perform a logical AND). </a:t>
            </a:r>
          </a:p>
          <a:p>
            <a:pPr algn="l" rtl="0"/>
            <a:endParaRPr lang="ar-E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12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EG" b="1" dirty="0"/>
              <a:t>Instructions </a:t>
            </a:r>
            <a:r>
              <a:rPr lang="en-US" altLang="ar-EG" sz="3200" b="1" dirty="0"/>
              <a:t>(cont.)</a:t>
            </a:r>
            <a:endParaRPr lang="ar-E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altLang="ar-EG" dirty="0">
                <a:latin typeface="Comic Sans MS" panose="030F0702030302020204" pitchFamily="66" charset="0"/>
              </a:rPr>
              <a:t>A sequence of </a:t>
            </a:r>
            <a:r>
              <a:rPr lang="en-US" altLang="ar-EG" dirty="0">
                <a:solidFill>
                  <a:srgbClr val="FF0000"/>
                </a:solidFill>
                <a:latin typeface="Comic Sans MS" panose="030F0702030302020204" pitchFamily="66" charset="0"/>
              </a:rPr>
              <a:t>instructions</a:t>
            </a:r>
            <a:r>
              <a:rPr lang="en-US" altLang="ar-EG" dirty="0">
                <a:latin typeface="Comic Sans MS" panose="030F0702030302020204" pitchFamily="66" charset="0"/>
              </a:rPr>
              <a:t> to perform a task is called a program, which is stored in the memory</a:t>
            </a:r>
            <a:r>
              <a:rPr lang="en-US" altLang="ar-EG" dirty="0" smtClean="0">
                <a:latin typeface="Comic Sans MS" panose="030F0702030302020204" pitchFamily="66" charset="0"/>
              </a:rPr>
              <a:t>.</a:t>
            </a:r>
          </a:p>
          <a:p>
            <a:pPr algn="l" rtl="0"/>
            <a:r>
              <a:rPr lang="en-US" altLang="ar-EG" dirty="0" smtClean="0">
                <a:latin typeface="Comic Sans MS" panose="030F0702030302020204" pitchFamily="66" charset="0"/>
              </a:rPr>
              <a:t>Processor </a:t>
            </a:r>
            <a:r>
              <a:rPr lang="en-US" altLang="ar-EG" dirty="0">
                <a:latin typeface="Comic Sans MS" panose="030F0702030302020204" pitchFamily="66" charset="0"/>
              </a:rPr>
              <a:t>fetches </a:t>
            </a:r>
            <a:r>
              <a:rPr lang="en-US" altLang="ar-EG" dirty="0">
                <a:solidFill>
                  <a:srgbClr val="FF0000"/>
                </a:solidFill>
                <a:latin typeface="Comic Sans MS" panose="030F0702030302020204" pitchFamily="66" charset="0"/>
              </a:rPr>
              <a:t>instructions</a:t>
            </a:r>
            <a:r>
              <a:rPr lang="en-US" altLang="ar-EG" dirty="0">
                <a:latin typeface="Comic Sans MS" panose="030F0702030302020204" pitchFamily="66" charset="0"/>
              </a:rPr>
              <a:t> that make up a program from the memory and performs the operations stated in those </a:t>
            </a:r>
            <a:r>
              <a:rPr lang="en-US" altLang="ar-EG" dirty="0">
                <a:solidFill>
                  <a:srgbClr val="FF0000"/>
                </a:solidFill>
                <a:latin typeface="Comic Sans MS" panose="030F0702030302020204" pitchFamily="66" charset="0"/>
              </a:rPr>
              <a:t>instructions</a:t>
            </a:r>
            <a:r>
              <a:rPr lang="en-US" altLang="ar-EG" dirty="0" smtClean="0">
                <a:latin typeface="Comic Sans MS" panose="030F0702030302020204" pitchFamily="66" charset="0"/>
              </a:rPr>
              <a:t>.</a:t>
            </a:r>
          </a:p>
          <a:p>
            <a:pPr algn="l" rtl="0"/>
            <a:r>
              <a:rPr lang="en-US" altLang="ar-E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Instruction</a:t>
            </a:r>
            <a:r>
              <a:rPr lang="en-US" altLang="ar-EG" dirty="0" smtClean="0">
                <a:latin typeface="Comic Sans MS" panose="030F0702030302020204" pitchFamily="66" charset="0"/>
              </a:rPr>
              <a:t> Example:</a:t>
            </a:r>
          </a:p>
          <a:p>
            <a:pPr marL="0" indent="0" algn="l" rtl="0">
              <a:buNone/>
            </a:pPr>
            <a:r>
              <a:rPr lang="en-US" altLang="ar-EG" dirty="0">
                <a:latin typeface="Comic Sans MS" panose="030F0702030302020204" pitchFamily="66" charset="0"/>
              </a:rPr>
              <a:t>	</a:t>
            </a:r>
            <a:r>
              <a:rPr lang="en-US" altLang="ar-EG" dirty="0" smtClean="0">
                <a:latin typeface="Comic Sans MS" panose="030F0702030302020204" pitchFamily="66" charset="0"/>
              </a:rPr>
              <a:t>		</a:t>
            </a:r>
            <a:r>
              <a:rPr lang="en-US" altLang="ar-EG" sz="2800" dirty="0">
                <a:solidFill>
                  <a:srgbClr val="0070C0"/>
                </a:solidFill>
                <a:latin typeface="Courier New" pitchFamily="49" charset="0"/>
                <a:ea typeface="宋体" pitchFamily="2" charset="-122"/>
              </a:rPr>
              <a:t>add </a:t>
            </a:r>
            <a:r>
              <a:rPr lang="en-US" altLang="ar-EG" sz="2800" dirty="0" err="1">
                <a:solidFill>
                  <a:srgbClr val="0070C0"/>
                </a:solidFill>
                <a:latin typeface="Courier New" pitchFamily="49" charset="0"/>
                <a:ea typeface="宋体" pitchFamily="2" charset="-122"/>
              </a:rPr>
              <a:t>a,b,c</a:t>
            </a:r>
            <a:endParaRPr lang="en-US" altLang="ar-EG" sz="2800" dirty="0">
              <a:solidFill>
                <a:srgbClr val="0070C0"/>
              </a:solidFill>
              <a:latin typeface="Courier New" pitchFamily="49" charset="0"/>
              <a:ea typeface="宋体" pitchFamily="2" charset="-122"/>
            </a:endParaRPr>
          </a:p>
          <a:p>
            <a:pPr algn="l" rtl="0"/>
            <a:endParaRPr lang="en-US" altLang="ar-EG" dirty="0">
              <a:latin typeface="Comic Sans MS" panose="030F0702030302020204" pitchFamily="66" charset="0"/>
            </a:endParaRPr>
          </a:p>
          <a:p>
            <a:pPr algn="l" rtl="0"/>
            <a:endParaRPr lang="en-US" altLang="ar-EG" dirty="0"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56505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EG" b="1" dirty="0"/>
              <a:t>Data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altLang="ar-EG" dirty="0">
                <a:solidFill>
                  <a:srgbClr val="FF0000"/>
                </a:solidFill>
                <a:latin typeface="Comic Sans MS" panose="030F0702030302020204" pitchFamily="66" charset="0"/>
              </a:rPr>
              <a:t>Data</a:t>
            </a:r>
            <a:r>
              <a:rPr lang="en-US" altLang="ar-EG" dirty="0" smtClean="0">
                <a:latin typeface="Comic Sans MS" panose="030F0702030302020204" pitchFamily="66" charset="0"/>
              </a:rPr>
              <a:t> are the “operands” upon which instructions operate. </a:t>
            </a:r>
          </a:p>
          <a:p>
            <a:pPr algn="l" rtl="0"/>
            <a:r>
              <a:rPr lang="en-US" altLang="ar-EG" dirty="0">
                <a:solidFill>
                  <a:srgbClr val="FF0000"/>
                </a:solidFill>
                <a:latin typeface="Comic Sans MS" panose="030F0702030302020204" pitchFamily="66" charset="0"/>
              </a:rPr>
              <a:t>Data</a:t>
            </a:r>
            <a:r>
              <a:rPr lang="en-US" altLang="ar-EG" dirty="0" smtClean="0">
                <a:latin typeface="Comic Sans MS" panose="030F0702030302020204" pitchFamily="66" charset="0"/>
              </a:rPr>
              <a:t> </a:t>
            </a:r>
            <a:r>
              <a:rPr lang="en-US" altLang="ar-EG" dirty="0">
                <a:latin typeface="Comic Sans MS" panose="030F0702030302020204" pitchFamily="66" charset="0"/>
              </a:rPr>
              <a:t>could be:</a:t>
            </a:r>
          </a:p>
          <a:p>
            <a:pPr lvl="1" algn="l" rtl="0"/>
            <a:r>
              <a:rPr lang="en-US" altLang="ar-EG" sz="2400" dirty="0">
                <a:latin typeface="Comic Sans MS" panose="030F0702030302020204" pitchFamily="66" charset="0"/>
              </a:rPr>
              <a:t>Numbers,</a:t>
            </a:r>
          </a:p>
          <a:p>
            <a:pPr lvl="1" algn="l" rtl="0"/>
            <a:r>
              <a:rPr lang="en-US" altLang="ar-EG" sz="2400" dirty="0">
                <a:latin typeface="Comic Sans MS" panose="030F0702030302020204" pitchFamily="66" charset="0"/>
              </a:rPr>
              <a:t>Encoded characters.</a:t>
            </a:r>
          </a:p>
          <a:p>
            <a:pPr algn="l" rtl="0"/>
            <a:r>
              <a:rPr lang="en-US" altLang="ar-EG" dirty="0">
                <a:solidFill>
                  <a:srgbClr val="FF0000"/>
                </a:solidFill>
                <a:latin typeface="Comic Sans MS" panose="030F0702030302020204" pitchFamily="66" charset="0"/>
              </a:rPr>
              <a:t>Data</a:t>
            </a:r>
            <a:r>
              <a:rPr lang="en-US" altLang="ar-EG" dirty="0">
                <a:latin typeface="Comic Sans MS" panose="030F0702030302020204" pitchFamily="66" charset="0"/>
              </a:rPr>
              <a:t>, in a broad sense means any digital information.</a:t>
            </a:r>
          </a:p>
          <a:p>
            <a:pPr algn="l" rtl="0"/>
            <a:r>
              <a:rPr lang="en-US" altLang="ar-EG" dirty="0">
                <a:latin typeface="Comic Sans MS" panose="030F0702030302020204" pitchFamily="66" charset="0"/>
              </a:rPr>
              <a:t>Computers use </a:t>
            </a:r>
            <a:r>
              <a:rPr lang="en-US" altLang="ar-EG" dirty="0">
                <a:solidFill>
                  <a:srgbClr val="FF0000"/>
                </a:solidFill>
                <a:latin typeface="Comic Sans MS" panose="030F0702030302020204" pitchFamily="66" charset="0"/>
              </a:rPr>
              <a:t>data</a:t>
            </a:r>
            <a:r>
              <a:rPr lang="en-US" altLang="ar-EG" dirty="0">
                <a:latin typeface="Comic Sans MS" panose="030F0702030302020204" pitchFamily="66" charset="0"/>
              </a:rPr>
              <a:t> that is encoded as a string of binary digits called bits. </a:t>
            </a:r>
          </a:p>
          <a:p>
            <a:pPr algn="l" rtl="0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69677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ar-EG" b="1" dirty="0"/>
              <a:t>Arithmetic and </a:t>
            </a:r>
            <a:r>
              <a:rPr lang="en-US" altLang="ar-EG" b="1" dirty="0" smtClean="0"/>
              <a:t>Logic Unit </a:t>
            </a:r>
            <a:br>
              <a:rPr lang="en-US" altLang="ar-EG" b="1" dirty="0" smtClean="0"/>
            </a:br>
            <a:r>
              <a:rPr lang="en-US" altLang="ar-EG" b="1" dirty="0" smtClean="0"/>
              <a:t>(</a:t>
            </a:r>
            <a:r>
              <a:rPr lang="en-US" altLang="ar-EG" b="1" dirty="0"/>
              <a:t>ALU)</a:t>
            </a:r>
            <a:endParaRPr lang="ar-E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48326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altLang="ar-EG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Operations are executed in the Arithmetic and Logic Unit (</a:t>
            </a:r>
            <a:r>
              <a:rPr lang="en-US" altLang="ar-EG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ALU</a:t>
            </a:r>
            <a:r>
              <a:rPr lang="en-US" altLang="ar-EG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).</a:t>
            </a:r>
          </a:p>
          <a:p>
            <a:pPr lvl="1" algn="l" rtl="0"/>
            <a:r>
              <a:rPr lang="en-US" altLang="ar-EG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Arithmetic operations such as addition, subtraction.</a:t>
            </a:r>
          </a:p>
          <a:p>
            <a:pPr lvl="1" algn="l" rtl="0"/>
            <a:r>
              <a:rPr lang="en-US" altLang="ar-EG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Logic operations such as comparison of numbers.</a:t>
            </a:r>
          </a:p>
          <a:p>
            <a:pPr algn="l" rtl="0"/>
            <a:r>
              <a:rPr lang="en-US" altLang="ar-EG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In order to execute an instruction, operands need to be brought into the </a:t>
            </a:r>
            <a:r>
              <a:rPr lang="en-US" altLang="ar-EG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ALU</a:t>
            </a:r>
            <a:r>
              <a:rPr lang="en-US" altLang="ar-EG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 from the memory. </a:t>
            </a:r>
          </a:p>
          <a:p>
            <a:pPr lvl="1" algn="l" rtl="0"/>
            <a:r>
              <a:rPr lang="en-US" altLang="ar-EG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Operands are stored in general purpose </a:t>
            </a:r>
            <a:r>
              <a:rPr lang="en-US" altLang="ar-EG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registers</a:t>
            </a:r>
            <a:r>
              <a:rPr lang="en-US" altLang="ar-EG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 available in the </a:t>
            </a:r>
            <a:r>
              <a:rPr lang="en-US" altLang="ar-EG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ALU</a:t>
            </a:r>
            <a:r>
              <a:rPr lang="en-US" altLang="ar-EG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lvl="1" algn="l" rtl="0"/>
            <a:r>
              <a:rPr lang="en-US" altLang="ar-EG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Access times of general purpose registers are faster than the cache.  </a:t>
            </a:r>
          </a:p>
          <a:p>
            <a:pPr algn="l" rtl="0"/>
            <a:r>
              <a:rPr lang="en-US" altLang="ar-EG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Results of the operations are stored back in the memory or retained in the processor for immediate use. </a:t>
            </a:r>
          </a:p>
          <a:p>
            <a:pPr algn="l" rtl="0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0467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Registers</a:t>
            </a:r>
            <a:endParaRPr lang="ar-E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Register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 is a very fast computer memory used to speed the execution of computer programs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Registers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 are the top of the memory hierarchy, and are the fastest way for the system to manipulate data.</a:t>
            </a:r>
          </a:p>
          <a:p>
            <a:pPr algn="l" rtl="0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They are normally measured by the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number of bits they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can hold, for example, an “8-bit register” or a “32-bit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register”, actually according to the memory word size 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50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ea typeface="宋体" charset="-122"/>
              </a:rPr>
              <a:t>Instructors</a:t>
            </a:r>
            <a:endParaRPr lang="ar-E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altLang="ar-EG" sz="3100" dirty="0">
                <a:latin typeface="Comic Sans MS" panose="030F0702030302020204" pitchFamily="66" charset="0"/>
              </a:rPr>
              <a:t>Course By:</a:t>
            </a:r>
          </a:p>
          <a:p>
            <a:pPr lvl="1" algn="l" rtl="0"/>
            <a:r>
              <a:rPr lang="en-US" altLang="ar-EG" sz="3100" dirty="0">
                <a:latin typeface="Comic Sans MS" panose="030F0702030302020204" pitchFamily="66" charset="0"/>
              </a:rPr>
              <a:t>Lecturer: </a:t>
            </a:r>
            <a:r>
              <a:rPr lang="en-US" altLang="ar-EG" sz="3100" dirty="0" err="1">
                <a:latin typeface="Comic Sans MS" panose="030F0702030302020204" pitchFamily="66" charset="0"/>
              </a:rPr>
              <a:t>Shimaa</a:t>
            </a:r>
            <a:r>
              <a:rPr lang="en-US" altLang="ar-EG" sz="3100" dirty="0">
                <a:latin typeface="Comic Sans MS" panose="030F0702030302020204" pitchFamily="66" charset="0"/>
              </a:rPr>
              <a:t> Ibrahim Hassan</a:t>
            </a:r>
          </a:p>
          <a:p>
            <a:pPr marL="1143000" lvl="2" indent="-228600" algn="l" rtl="0"/>
            <a:r>
              <a:rPr lang="en-US" altLang="ar-EG" sz="3100" dirty="0">
                <a:latin typeface="Comic Sans MS" panose="030F0702030302020204" pitchFamily="66" charset="0"/>
              </a:rPr>
              <a:t>TA: </a:t>
            </a:r>
            <a:r>
              <a:rPr lang="en-US" altLang="ar-EG" sz="3100" dirty="0" err="1">
                <a:latin typeface="Comic Sans MS" panose="030F0702030302020204" pitchFamily="66" charset="0"/>
              </a:rPr>
              <a:t>Eng</a:t>
            </a:r>
            <a:r>
              <a:rPr lang="en-US" altLang="ar-EG" sz="3100" dirty="0">
                <a:latin typeface="Comic Sans MS" panose="030F0702030302020204" pitchFamily="66" charset="0"/>
              </a:rPr>
              <a:t>: </a:t>
            </a:r>
            <a:r>
              <a:rPr lang="en-US" altLang="ar-EG" sz="3100" dirty="0" err="1">
                <a:latin typeface="Comic Sans MS" panose="030F0702030302020204" pitchFamily="66" charset="0"/>
              </a:rPr>
              <a:t>Moufeda</a:t>
            </a:r>
            <a:r>
              <a:rPr lang="en-US" altLang="ar-EG" sz="3100" dirty="0">
                <a:latin typeface="Comic Sans MS" panose="030F0702030302020204" pitchFamily="66" charset="0"/>
              </a:rPr>
              <a:t> </a:t>
            </a:r>
            <a:r>
              <a:rPr lang="en-US" altLang="ar-EG" sz="3100" dirty="0" err="1">
                <a:latin typeface="Comic Sans MS" panose="030F0702030302020204" pitchFamily="66" charset="0"/>
              </a:rPr>
              <a:t>Hussien</a:t>
            </a:r>
            <a:endParaRPr lang="en-US" altLang="ar-EG" sz="3100" dirty="0">
              <a:latin typeface="Comic Sans MS" panose="030F0702030302020204" pitchFamily="66" charset="0"/>
            </a:endParaRPr>
          </a:p>
          <a:p>
            <a:pPr lvl="1" algn="l" rtl="0"/>
            <a:r>
              <a:rPr lang="en-US" altLang="ar-EG" sz="3100" dirty="0">
                <a:latin typeface="Comic Sans MS" panose="030F0702030302020204" pitchFamily="66" charset="0"/>
              </a:rPr>
              <a:t>Lecture: Wednesday @ </a:t>
            </a:r>
            <a:r>
              <a:rPr lang="en-US" altLang="ar-EG" sz="3100" dirty="0" smtClean="0">
                <a:latin typeface="Comic Sans MS" panose="030F0702030302020204" pitchFamily="66" charset="0"/>
              </a:rPr>
              <a:t>9:45 </a:t>
            </a:r>
            <a:endParaRPr lang="en-US" altLang="ar-EG" sz="3100" dirty="0">
              <a:latin typeface="Comic Sans MS" panose="030F0702030302020204" pitchFamily="66" charset="0"/>
            </a:endParaRPr>
          </a:p>
          <a:p>
            <a:pPr lvl="1" algn="l" rtl="0"/>
            <a:r>
              <a:rPr lang="en-US" altLang="ar-EG" sz="3100" dirty="0">
                <a:latin typeface="Comic Sans MS" panose="030F0702030302020204" pitchFamily="66" charset="0"/>
              </a:rPr>
              <a:t>Email Address: </a:t>
            </a:r>
            <a:r>
              <a:rPr lang="en-US" altLang="ar-EG" sz="3100" dirty="0">
                <a:latin typeface="Comic Sans MS" panose="030F0702030302020204" pitchFamily="66" charset="0"/>
                <a:hlinkClick r:id="rId2"/>
              </a:rPr>
              <a:t>shaimaa.rizk@feng.bu.edu.eg</a:t>
            </a:r>
            <a:endParaRPr lang="en-US" altLang="ar-EG" sz="3100" dirty="0">
              <a:latin typeface="Comic Sans MS" panose="030F0702030302020204" pitchFamily="66" charset="0"/>
            </a:endParaRPr>
          </a:p>
          <a:p>
            <a:pPr lvl="1" algn="l" rtl="0"/>
            <a:r>
              <a:rPr lang="en-US" altLang="ar-EG" sz="3100" dirty="0">
                <a:latin typeface="Comic Sans MS" panose="030F0702030302020204" pitchFamily="66" charset="0"/>
              </a:rPr>
              <a:t>Alt. Email: </a:t>
            </a:r>
            <a:r>
              <a:rPr lang="en-US" altLang="ar-EG" sz="3100" dirty="0" smtClean="0">
                <a:latin typeface="Comic Sans MS" panose="030F0702030302020204" pitchFamily="66" charset="0"/>
                <a:hlinkClick r:id="rId3"/>
              </a:rPr>
              <a:t>shimaahassan4779@gmail.com</a:t>
            </a:r>
            <a:endParaRPr lang="en-US" altLang="ar-EG" sz="3100" dirty="0" smtClean="0">
              <a:latin typeface="Comic Sans MS" panose="030F0702030302020204" pitchFamily="66" charset="0"/>
            </a:endParaRPr>
          </a:p>
          <a:p>
            <a:pPr lvl="1" algn="l" rtl="0"/>
            <a:endParaRPr lang="en-US" altLang="ar-EG" sz="3100" dirty="0">
              <a:latin typeface="Comic Sans MS" panose="030F0702030302020204" pitchFamily="66" charset="0"/>
            </a:endParaRPr>
          </a:p>
          <a:p>
            <a:pPr lvl="1" algn="l" rtl="0"/>
            <a:endParaRPr lang="en-US" altLang="ar-EG" sz="3400" u="sng" dirty="0">
              <a:solidFill>
                <a:srgbClr val="007BAC"/>
              </a:solidFill>
            </a:endParaRP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91951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Registers </a:t>
            </a:r>
            <a:r>
              <a:rPr lang="en-US" sz="3200" b="1" dirty="0" smtClean="0"/>
              <a:t>(cont.)</a:t>
            </a:r>
            <a:endParaRPr lang="ar-E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There are several other classes of registers:</a:t>
            </a:r>
          </a:p>
          <a:p>
            <a:pPr marL="0" indent="0" algn="just" rtl="0">
              <a:buNone/>
            </a:pP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(a)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 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General Purpose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Registers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General purpose registers are used to store 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	data 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and intermediate results during program execution. Its contents 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	can be 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accessed through assembly 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programming (R1, R2, R3,…….)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 algn="just" rtl="0">
              <a:buNone/>
            </a:pPr>
            <a:r>
              <a:rPr lang="en-US" sz="2000" smtClean="0">
                <a:solidFill>
                  <a:schemeClr val="tx1"/>
                </a:solidFill>
                <a:latin typeface="Comic Sans MS" panose="030F0702030302020204" pitchFamily="66" charset="0"/>
              </a:rPr>
              <a:t>	</a:t>
            </a:r>
            <a:r>
              <a:rPr lang="en-US" sz="2000" smtClean="0">
                <a:solidFill>
                  <a:schemeClr val="tx1"/>
                </a:solidFill>
                <a:latin typeface="Comic Sans MS" panose="030F0702030302020204" pitchFamily="66" charset="0"/>
              </a:rPr>
              <a:t>(b)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 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Special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Purpose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Registers: 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Users do not access these registers. These 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	are 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used by computer system at the time of program execution. </a:t>
            </a:r>
            <a:endParaRPr lang="ar-EG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882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Special </a:t>
            </a:r>
            <a:r>
              <a:rPr lang="en-US" b="1" dirty="0" smtClean="0"/>
              <a:t>Purpose </a:t>
            </a:r>
            <a:r>
              <a:rPr lang="en-US" b="1" dirty="0"/>
              <a:t>Registers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000" dirty="0"/>
              <a:t> 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Some types of special purpose registers are given below:</a:t>
            </a:r>
          </a:p>
          <a:p>
            <a:pPr marL="0" indent="0" algn="l" rtl="0">
              <a:buNone/>
            </a:pP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Memory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Address Register 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(MAR): It stores address of data or 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instructions 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to be fetched from 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memory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Instruction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Register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(IR): stores the instruction currently being executed</a:t>
            </a:r>
            <a:r>
              <a:rPr lang="en-US" sz="2000" dirty="0"/>
              <a:t> 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	When 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one instruction is completed, next instruction is fetched in memory 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for 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processing.</a:t>
            </a:r>
          </a:p>
          <a:p>
            <a:pPr marL="0" indent="0" algn="l" rtl="0">
              <a:buNone/>
            </a:pP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Program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Counter 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(PC): holds the address of the instruction that should be 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executed 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  <a:endParaRPr lang="ar-EG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 rtl="0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784199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EG" b="1" dirty="0"/>
              <a:t>Output </a:t>
            </a:r>
            <a:r>
              <a:rPr lang="en-US" altLang="ar-EG" b="1" dirty="0" smtClean="0"/>
              <a:t>Unit</a:t>
            </a:r>
            <a:endParaRPr lang="ar-E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>
              <a:buFontTx/>
              <a:buChar char="•"/>
            </a:pPr>
            <a:r>
              <a:rPr lang="en-US" altLang="ar-EG" dirty="0">
                <a:solidFill>
                  <a:schemeClr val="tx1"/>
                </a:solidFill>
                <a:latin typeface="Comic Sans MS" panose="030F0702030302020204" pitchFamily="66" charset="0"/>
              </a:rPr>
              <a:t>Computers represent information in a specific binary form. </a:t>
            </a:r>
            <a:r>
              <a:rPr lang="en-US" altLang="ar-EG" dirty="0">
                <a:solidFill>
                  <a:srgbClr val="FF0000"/>
                </a:solidFill>
                <a:latin typeface="Comic Sans MS" panose="030F0702030302020204" pitchFamily="66" charset="0"/>
              </a:rPr>
              <a:t>Output</a:t>
            </a:r>
            <a:r>
              <a:rPr lang="en-US" altLang="ar-EG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en-US" altLang="ar-EG" dirty="0">
                <a:solidFill>
                  <a:srgbClr val="FF0000"/>
                </a:solidFill>
                <a:latin typeface="Comic Sans MS" panose="030F0702030302020204" pitchFamily="66" charset="0"/>
              </a:rPr>
              <a:t>units</a:t>
            </a:r>
            <a:r>
              <a:rPr lang="en-US" altLang="ar-EG" dirty="0">
                <a:solidFill>
                  <a:srgbClr val="000099"/>
                </a:solidFill>
                <a:latin typeface="Comic Sans MS" panose="030F0702030302020204" pitchFamily="66" charset="0"/>
              </a:rPr>
              <a:t>:</a:t>
            </a:r>
          </a:p>
          <a:p>
            <a:pPr marL="0" indent="0" algn="l" rtl="0">
              <a:buNone/>
            </a:pPr>
            <a:r>
              <a:rPr lang="en-US" altLang="ar-EG" dirty="0">
                <a:latin typeface="Comic Sans MS" panose="030F0702030302020204" pitchFamily="66" charset="0"/>
              </a:rPr>
              <a:t>   - </a:t>
            </a:r>
            <a:r>
              <a:rPr lang="en-US" altLang="ar-EG" dirty="0">
                <a:solidFill>
                  <a:schemeClr val="tx1"/>
                </a:solidFill>
                <a:latin typeface="Comic Sans MS" panose="030F0702030302020204" pitchFamily="66" charset="0"/>
              </a:rPr>
              <a:t>Interfaces </a:t>
            </a:r>
            <a:r>
              <a:rPr lang="en-US" altLang="ar-EG" dirty="0">
                <a:latin typeface="Comic Sans MS" panose="030F0702030302020204" pitchFamily="66" charset="0"/>
              </a:rPr>
              <a:t>with output devices.</a:t>
            </a:r>
          </a:p>
          <a:p>
            <a:pPr marL="0" indent="0" algn="l" rtl="0">
              <a:buNone/>
            </a:pPr>
            <a:r>
              <a:rPr lang="en-US" altLang="ar-EG" dirty="0">
                <a:latin typeface="Comic Sans MS" panose="030F0702030302020204" pitchFamily="66" charset="0"/>
              </a:rPr>
              <a:t>   - </a:t>
            </a:r>
            <a:r>
              <a:rPr lang="en-US" altLang="ar-EG" dirty="0">
                <a:solidFill>
                  <a:schemeClr val="tx1"/>
                </a:solidFill>
                <a:latin typeface="Comic Sans MS" panose="030F0702030302020204" pitchFamily="66" charset="0"/>
              </a:rPr>
              <a:t>Accepts</a:t>
            </a:r>
            <a:r>
              <a:rPr lang="en-US" altLang="ar-EG" dirty="0">
                <a:latin typeface="Comic Sans MS" panose="030F0702030302020204" pitchFamily="66" charset="0"/>
              </a:rPr>
              <a:t> processed </a:t>
            </a:r>
            <a:r>
              <a:rPr lang="en-US" altLang="ar-EG" dirty="0">
                <a:solidFill>
                  <a:schemeClr val="tx1"/>
                </a:solidFill>
                <a:latin typeface="Comic Sans MS" panose="030F0702030302020204" pitchFamily="66" charset="0"/>
              </a:rPr>
              <a:t>results</a:t>
            </a:r>
            <a:r>
              <a:rPr lang="en-US" altLang="ar-EG" dirty="0">
                <a:latin typeface="Comic Sans MS" panose="030F0702030302020204" pitchFamily="66" charset="0"/>
              </a:rPr>
              <a:t> provided by the computer in specific 	</a:t>
            </a:r>
            <a:r>
              <a:rPr lang="en-US" altLang="ar-EG" dirty="0">
                <a:solidFill>
                  <a:schemeClr val="tx1"/>
                </a:solidFill>
                <a:latin typeface="Comic Sans MS" panose="030F0702030302020204" pitchFamily="66" charset="0"/>
              </a:rPr>
              <a:t>binary f</a:t>
            </a:r>
            <a:r>
              <a:rPr lang="en-US" altLang="ar-EG" dirty="0">
                <a:latin typeface="Comic Sans MS" panose="030F0702030302020204" pitchFamily="66" charset="0"/>
              </a:rPr>
              <a:t>orm.</a:t>
            </a:r>
          </a:p>
          <a:p>
            <a:pPr marL="0" indent="0" algn="l" rtl="0">
              <a:buNone/>
            </a:pPr>
            <a:r>
              <a:rPr lang="en-US" altLang="ar-EG" dirty="0">
                <a:latin typeface="Comic Sans MS" panose="030F0702030302020204" pitchFamily="66" charset="0"/>
              </a:rPr>
              <a:t>   </a:t>
            </a:r>
            <a:r>
              <a:rPr lang="en-US" altLang="ar-EG" dirty="0">
                <a:solidFill>
                  <a:schemeClr val="tx1"/>
                </a:solidFill>
                <a:latin typeface="Comic Sans MS" panose="030F0702030302020204" pitchFamily="66" charset="0"/>
              </a:rPr>
              <a:t>- Converts </a:t>
            </a:r>
            <a:r>
              <a:rPr lang="en-US" altLang="ar-EG" dirty="0">
                <a:latin typeface="Comic Sans MS" panose="030F0702030302020204" pitchFamily="66" charset="0"/>
              </a:rPr>
              <a:t>the information in binary form to </a:t>
            </a:r>
            <a:r>
              <a:rPr lang="en-US" altLang="ar-EG" dirty="0">
                <a:solidFill>
                  <a:schemeClr val="tx1"/>
                </a:solidFill>
                <a:latin typeface="Comic Sans MS" panose="030F0702030302020204" pitchFamily="66" charset="0"/>
              </a:rPr>
              <a:t>a form understood </a:t>
            </a:r>
            <a:r>
              <a:rPr lang="en-US" altLang="ar-EG" dirty="0">
                <a:latin typeface="Comic Sans MS" panose="030F0702030302020204" pitchFamily="66" charset="0"/>
              </a:rPr>
              <a:t>by an</a:t>
            </a:r>
          </a:p>
          <a:p>
            <a:pPr marL="0" indent="0" algn="l" rtl="0">
              <a:buNone/>
            </a:pPr>
            <a:r>
              <a:rPr lang="en-US" altLang="ar-EG" dirty="0">
                <a:latin typeface="Comic Sans MS" panose="030F0702030302020204" pitchFamily="66" charset="0"/>
              </a:rPr>
              <a:t>      </a:t>
            </a:r>
            <a:r>
              <a:rPr lang="en-US" altLang="ar-EG" dirty="0">
                <a:solidFill>
                  <a:srgbClr val="FF0000"/>
                </a:solidFill>
                <a:latin typeface="Comic Sans MS" panose="030F0702030302020204" pitchFamily="66" charset="0"/>
              </a:rPr>
              <a:t>output</a:t>
            </a:r>
            <a:r>
              <a:rPr lang="en-US" altLang="ar-EG" dirty="0">
                <a:latin typeface="Comic Sans MS" panose="030F0702030302020204" pitchFamily="66" charset="0"/>
              </a:rPr>
              <a:t> </a:t>
            </a:r>
            <a:r>
              <a:rPr lang="en-US" altLang="ar-EG" dirty="0">
                <a:solidFill>
                  <a:srgbClr val="FF0000"/>
                </a:solidFill>
                <a:latin typeface="Comic Sans MS" panose="030F0702030302020204" pitchFamily="66" charset="0"/>
              </a:rPr>
              <a:t>device</a:t>
            </a:r>
            <a:r>
              <a:rPr lang="en-US" altLang="ar-EG" dirty="0">
                <a:latin typeface="Comic Sans MS" panose="030F0702030302020204" pitchFamily="66" charset="0"/>
              </a:rPr>
              <a:t>.</a:t>
            </a: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04515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EG" b="1" dirty="0"/>
              <a:t>Control unit</a:t>
            </a:r>
            <a:endParaRPr lang="ar-E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altLang="ar-EG" sz="2200" dirty="0">
                <a:latin typeface="Comic Sans MS" panose="030F0702030302020204" pitchFamily="66" charset="0"/>
              </a:rPr>
              <a:t>Operation of a computer can be summarized as:</a:t>
            </a:r>
          </a:p>
          <a:p>
            <a:pPr lvl="1" algn="l" rtl="0"/>
            <a:r>
              <a:rPr lang="en-US" altLang="ar-EG" sz="2200" dirty="0">
                <a:latin typeface="Comic Sans MS" panose="030F0702030302020204" pitchFamily="66" charset="0"/>
              </a:rPr>
              <a:t>Accepts information from the input units (</a:t>
            </a:r>
            <a:r>
              <a:rPr lang="en-US" altLang="ar-EG" sz="2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Input </a:t>
            </a:r>
            <a:r>
              <a:rPr lang="en-US" altLang="ar-EG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unit</a:t>
            </a:r>
            <a:r>
              <a:rPr lang="en-US" altLang="ar-EG" sz="2200" dirty="0">
                <a:latin typeface="Comic Sans MS" panose="030F0702030302020204" pitchFamily="66" charset="0"/>
              </a:rPr>
              <a:t>).</a:t>
            </a:r>
          </a:p>
          <a:p>
            <a:pPr lvl="1" algn="l" rtl="0"/>
            <a:r>
              <a:rPr lang="en-US" altLang="ar-EG" sz="2200" dirty="0">
                <a:latin typeface="Comic Sans MS" panose="030F0702030302020204" pitchFamily="66" charset="0"/>
              </a:rPr>
              <a:t>Stores the information (</a:t>
            </a:r>
            <a:r>
              <a:rPr lang="en-US" altLang="ar-EG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Memory</a:t>
            </a:r>
            <a:r>
              <a:rPr lang="en-US" altLang="ar-EG" sz="2200" dirty="0">
                <a:latin typeface="Comic Sans MS" panose="030F0702030302020204" pitchFamily="66" charset="0"/>
              </a:rPr>
              <a:t>).</a:t>
            </a:r>
          </a:p>
          <a:p>
            <a:pPr lvl="1" algn="l" rtl="0"/>
            <a:r>
              <a:rPr lang="en-US" altLang="ar-EG" sz="2200" dirty="0">
                <a:latin typeface="Comic Sans MS" panose="030F0702030302020204" pitchFamily="66" charset="0"/>
              </a:rPr>
              <a:t>Processes the information (</a:t>
            </a:r>
            <a:r>
              <a:rPr lang="en-US" altLang="ar-EG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ALU</a:t>
            </a:r>
            <a:r>
              <a:rPr lang="en-US" altLang="ar-EG" sz="2200" dirty="0">
                <a:latin typeface="Comic Sans MS" panose="030F0702030302020204" pitchFamily="66" charset="0"/>
              </a:rPr>
              <a:t>).</a:t>
            </a:r>
          </a:p>
          <a:p>
            <a:pPr lvl="1" algn="l" rtl="0"/>
            <a:r>
              <a:rPr lang="en-US" altLang="ar-EG" sz="2200" dirty="0">
                <a:latin typeface="Comic Sans MS" panose="030F0702030302020204" pitchFamily="66" charset="0"/>
              </a:rPr>
              <a:t>Provides processed results through the output units (</a:t>
            </a:r>
            <a:r>
              <a:rPr lang="en-US" altLang="ar-EG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Output unit</a:t>
            </a:r>
            <a:r>
              <a:rPr lang="en-US" altLang="ar-EG" sz="2200" dirty="0">
                <a:latin typeface="Comic Sans MS" panose="030F0702030302020204" pitchFamily="66" charset="0"/>
              </a:rPr>
              <a:t>).</a:t>
            </a:r>
          </a:p>
          <a:p>
            <a:pPr algn="l" rtl="0"/>
            <a:endParaRPr lang="ar-EG" sz="2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87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EG" b="1" dirty="0"/>
              <a:t>Control unit </a:t>
            </a:r>
            <a:r>
              <a:rPr lang="en-US" altLang="ar-EG" sz="3200" b="1" dirty="0"/>
              <a:t>(cont.)</a:t>
            </a:r>
            <a:endParaRPr lang="ar-E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ar-EG" sz="2200" dirty="0">
                <a:latin typeface="Comic Sans MS" panose="030F0702030302020204" pitchFamily="66" charset="0"/>
              </a:rPr>
              <a:t>Operations of </a:t>
            </a:r>
            <a:r>
              <a:rPr lang="en-US" altLang="ar-EG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Input unit</a:t>
            </a:r>
            <a:r>
              <a:rPr lang="en-US" altLang="ar-EG" sz="2200" dirty="0">
                <a:latin typeface="Comic Sans MS" panose="030F0702030302020204" pitchFamily="66" charset="0"/>
              </a:rPr>
              <a:t>, </a:t>
            </a:r>
            <a:r>
              <a:rPr lang="en-US" altLang="ar-EG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Memory</a:t>
            </a:r>
            <a:r>
              <a:rPr lang="en-US" altLang="ar-EG" sz="2200" dirty="0">
                <a:latin typeface="Comic Sans MS" panose="030F0702030302020204" pitchFamily="66" charset="0"/>
              </a:rPr>
              <a:t>, </a:t>
            </a:r>
            <a:r>
              <a:rPr lang="en-US" altLang="ar-EG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ALU</a:t>
            </a:r>
            <a:r>
              <a:rPr lang="en-US" altLang="ar-EG" sz="2200" dirty="0">
                <a:latin typeface="Comic Sans MS" panose="030F0702030302020204" pitchFamily="66" charset="0"/>
              </a:rPr>
              <a:t> and </a:t>
            </a:r>
            <a:r>
              <a:rPr lang="en-US" altLang="ar-EG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Output unit </a:t>
            </a:r>
            <a:r>
              <a:rPr lang="en-US" altLang="ar-EG" sz="2200" dirty="0">
                <a:latin typeface="Comic Sans MS" panose="030F0702030302020204" pitchFamily="66" charset="0"/>
              </a:rPr>
              <a:t>are coordinated by Control unit.</a:t>
            </a:r>
          </a:p>
          <a:p>
            <a:pPr algn="l" rtl="0"/>
            <a:r>
              <a:rPr lang="en-US" altLang="ar-EG" sz="2200" dirty="0">
                <a:latin typeface="Comic Sans MS" panose="030F0702030302020204" pitchFamily="66" charset="0"/>
              </a:rPr>
              <a:t>Instructions control “what” operations take place (e.g. data transfer, processing).</a:t>
            </a:r>
          </a:p>
          <a:p>
            <a:pPr algn="l" rtl="0"/>
            <a:r>
              <a:rPr lang="en-US" altLang="ar-EG" sz="2200" dirty="0">
                <a:latin typeface="Comic Sans MS" panose="030F0702030302020204" pitchFamily="66" charset="0"/>
              </a:rPr>
              <a:t>Control unit generates timing signals which determines “when” a particular operation takes place. </a:t>
            </a:r>
          </a:p>
          <a:p>
            <a:pPr algn="l" rtl="0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53659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Buses</a:t>
            </a:r>
            <a:endParaRPr lang="ar-E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85722"/>
            <a:ext cx="9601196" cy="3318936"/>
          </a:xfrm>
        </p:spPr>
        <p:txBody>
          <a:bodyPr>
            <a:normAutofit lnSpcReduction="10000"/>
          </a:bodyPr>
          <a:lstStyle/>
          <a:p>
            <a:pPr algn="l" rtl="0">
              <a:buFontTx/>
              <a:buChar char="•"/>
            </a:pPr>
            <a:r>
              <a:rPr lang="en-US" altLang="ar-EG" dirty="0">
                <a:latin typeface="Comic Sans MS" panose="030F0702030302020204" pitchFamily="66" charset="0"/>
              </a:rPr>
              <a:t>For a computer to achieve its operation, the </a:t>
            </a:r>
            <a:r>
              <a:rPr lang="en-US" altLang="ar-EG" dirty="0">
                <a:solidFill>
                  <a:srgbClr val="FF0000"/>
                </a:solidFill>
                <a:latin typeface="Comic Sans MS" panose="030F0702030302020204" pitchFamily="66" charset="0"/>
              </a:rPr>
              <a:t>functional</a:t>
            </a:r>
            <a:r>
              <a:rPr lang="en-US" altLang="ar-EG" dirty="0">
                <a:latin typeface="Comic Sans MS" panose="030F0702030302020204" pitchFamily="66" charset="0"/>
              </a:rPr>
              <a:t> </a:t>
            </a:r>
            <a:r>
              <a:rPr lang="en-US" altLang="ar-EG" dirty="0">
                <a:solidFill>
                  <a:srgbClr val="FF0000"/>
                </a:solidFill>
                <a:latin typeface="Comic Sans MS" panose="030F0702030302020204" pitchFamily="66" charset="0"/>
              </a:rPr>
              <a:t>units</a:t>
            </a:r>
            <a:r>
              <a:rPr lang="en-US" altLang="ar-EG" dirty="0">
                <a:latin typeface="Comic Sans MS" panose="030F0702030302020204" pitchFamily="66" charset="0"/>
              </a:rPr>
              <a:t> need </a:t>
            </a:r>
            <a:r>
              <a:rPr lang="en-US" altLang="ar-EG" dirty="0" smtClean="0">
                <a:latin typeface="Comic Sans MS" panose="030F0702030302020204" pitchFamily="66" charset="0"/>
              </a:rPr>
              <a:t>to </a:t>
            </a:r>
            <a:r>
              <a:rPr lang="en-US" altLang="ar-E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communicate </a:t>
            </a:r>
            <a:r>
              <a:rPr lang="en-US" altLang="ar-EG" dirty="0">
                <a:solidFill>
                  <a:schemeClr val="tx1"/>
                </a:solidFill>
                <a:latin typeface="Comic Sans MS" panose="030F0702030302020204" pitchFamily="66" charset="0"/>
              </a:rPr>
              <a:t>with </a:t>
            </a:r>
            <a:r>
              <a:rPr lang="en-US" altLang="ar-EG" dirty="0">
                <a:latin typeface="Comic Sans MS" panose="030F0702030302020204" pitchFamily="66" charset="0"/>
              </a:rPr>
              <a:t>each other</a:t>
            </a:r>
            <a:r>
              <a:rPr lang="en-US" altLang="ar-EG" dirty="0" smtClean="0">
                <a:latin typeface="Comic Sans MS" panose="030F0702030302020204" pitchFamily="66" charset="0"/>
              </a:rPr>
              <a:t>.</a:t>
            </a:r>
          </a:p>
          <a:p>
            <a:pPr algn="l" rtl="0">
              <a:buFontTx/>
              <a:buChar char="•"/>
            </a:pPr>
            <a:r>
              <a:rPr lang="en-US" altLang="ar-EG" dirty="0">
                <a:solidFill>
                  <a:srgbClr val="FF0000"/>
                </a:solidFill>
                <a:latin typeface="Comic Sans MS" panose="030F0702030302020204" pitchFamily="66" charset="0"/>
              </a:rPr>
              <a:t>Functional units </a:t>
            </a:r>
            <a:r>
              <a:rPr lang="en-US" altLang="ar-EG" dirty="0">
                <a:latin typeface="Comic Sans MS" panose="030F0702030302020204" pitchFamily="66" charset="0"/>
              </a:rPr>
              <a:t>may be connected by a group of parallel wires.</a:t>
            </a:r>
          </a:p>
          <a:p>
            <a:pPr algn="l" rtl="0">
              <a:buFontTx/>
              <a:buChar char="•"/>
            </a:pPr>
            <a:r>
              <a:rPr lang="en-US" altLang="ar-EG" dirty="0">
                <a:latin typeface="Comic Sans MS" panose="030F0702030302020204" pitchFamily="66" charset="0"/>
              </a:rPr>
              <a:t>The group of parallel wires is called a </a:t>
            </a:r>
            <a:r>
              <a:rPr lang="en-US" altLang="ar-EG" dirty="0">
                <a:solidFill>
                  <a:srgbClr val="FF0000"/>
                </a:solidFill>
                <a:latin typeface="Comic Sans MS" panose="030F0702030302020204" pitchFamily="66" charset="0"/>
              </a:rPr>
              <a:t>bus</a:t>
            </a:r>
            <a:r>
              <a:rPr lang="en-US" altLang="ar-EG" dirty="0">
                <a:latin typeface="Comic Sans MS" panose="030F0702030302020204" pitchFamily="66" charset="0"/>
              </a:rPr>
              <a:t>.</a:t>
            </a:r>
          </a:p>
          <a:p>
            <a:pPr algn="l" rtl="0">
              <a:buFontTx/>
              <a:buChar char="•"/>
            </a:pPr>
            <a:r>
              <a:rPr lang="en-US" altLang="ar-EG" dirty="0">
                <a:latin typeface="Comic Sans MS" panose="030F0702030302020204" pitchFamily="66" charset="0"/>
              </a:rPr>
              <a:t>Each wire in a </a:t>
            </a:r>
            <a:r>
              <a:rPr lang="en-US" altLang="ar-EG" dirty="0">
                <a:solidFill>
                  <a:srgbClr val="FF0000"/>
                </a:solidFill>
                <a:latin typeface="Comic Sans MS" panose="030F0702030302020204" pitchFamily="66" charset="0"/>
              </a:rPr>
              <a:t>bus</a:t>
            </a:r>
            <a:r>
              <a:rPr lang="en-US" altLang="ar-EG" dirty="0">
                <a:latin typeface="Comic Sans MS" panose="030F0702030302020204" pitchFamily="66" charset="0"/>
              </a:rPr>
              <a:t> can transfer one bit of information.</a:t>
            </a:r>
          </a:p>
          <a:p>
            <a:pPr algn="l" rtl="0">
              <a:buFontTx/>
              <a:buChar char="•"/>
            </a:pPr>
            <a:r>
              <a:rPr lang="en-US" altLang="ar-EG" dirty="0">
                <a:latin typeface="Comic Sans MS" panose="030F0702030302020204" pitchFamily="66" charset="0"/>
              </a:rPr>
              <a:t>The number of parallel wires in a bus is equal to the word length of </a:t>
            </a:r>
            <a:r>
              <a:rPr lang="en-US" altLang="ar-EG" dirty="0" smtClean="0">
                <a:latin typeface="Comic Sans MS" panose="030F0702030302020204" pitchFamily="66" charset="0"/>
              </a:rPr>
              <a:t>a </a:t>
            </a:r>
            <a:r>
              <a:rPr lang="en-US" altLang="ar-EG" dirty="0">
                <a:latin typeface="Comic Sans MS" panose="030F0702030302020204" pitchFamily="66" charset="0"/>
              </a:rPr>
              <a:t>computer</a:t>
            </a:r>
          </a:p>
          <a:p>
            <a:pPr algn="l" rtl="0">
              <a:buFontTx/>
              <a:buChar char="•"/>
            </a:pPr>
            <a:endParaRPr lang="en-US" altLang="ar-EG" dirty="0">
              <a:latin typeface="Comic Sans MS" panose="030F0702030302020204" pitchFamily="66" charset="0"/>
            </a:endParaRPr>
          </a:p>
          <a:p>
            <a:pPr algn="l" rtl="0"/>
            <a:endParaRPr lang="ar-EG" dirty="0"/>
          </a:p>
        </p:txBody>
      </p:sp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3778628" y="508152"/>
            <a:ext cx="7180262" cy="20097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ar-EG" altLang="ar-EG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4161215" y="2055606"/>
            <a:ext cx="184150" cy="246063"/>
          </a:xfrm>
          <a:custGeom>
            <a:avLst/>
            <a:gdLst>
              <a:gd name="T0" fmla="*/ 2147483647 w 9"/>
              <a:gd name="T1" fmla="*/ 2147483647 h 12"/>
              <a:gd name="T2" fmla="*/ 2147483647 w 9"/>
              <a:gd name="T3" fmla="*/ 2147483647 h 12"/>
              <a:gd name="T4" fmla="*/ 0 w 9"/>
              <a:gd name="T5" fmla="*/ 2147483647 h 12"/>
              <a:gd name="T6" fmla="*/ 2147483647 w 9"/>
              <a:gd name="T7" fmla="*/ 0 h 12"/>
              <a:gd name="T8" fmla="*/ 2147483647 w 9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12"/>
              <a:gd name="T17" fmla="*/ 9 w 9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12">
                <a:moveTo>
                  <a:pt x="9" y="9"/>
                </a:moveTo>
                <a:lnTo>
                  <a:pt x="9" y="12"/>
                </a:lnTo>
                <a:lnTo>
                  <a:pt x="0" y="6"/>
                </a:lnTo>
                <a:lnTo>
                  <a:pt x="9" y="0"/>
                </a:lnTo>
                <a:lnTo>
                  <a:pt x="9" y="3"/>
                </a:lnTo>
              </a:path>
            </a:pathLst>
          </a:custGeom>
          <a:noFill/>
          <a:ln w="20701">
            <a:solidFill>
              <a:srgbClr val="0033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10589003" y="2055606"/>
            <a:ext cx="163512" cy="246063"/>
          </a:xfrm>
          <a:custGeom>
            <a:avLst/>
            <a:gdLst>
              <a:gd name="T0" fmla="*/ 0 w 8"/>
              <a:gd name="T1" fmla="*/ 2147483647 h 12"/>
              <a:gd name="T2" fmla="*/ 0 w 8"/>
              <a:gd name="T3" fmla="*/ 2147483647 h 12"/>
              <a:gd name="T4" fmla="*/ 2147483647 w 8"/>
              <a:gd name="T5" fmla="*/ 2147483647 h 12"/>
              <a:gd name="T6" fmla="*/ 0 w 8"/>
              <a:gd name="T7" fmla="*/ 0 h 12"/>
              <a:gd name="T8" fmla="*/ 0 w 8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12"/>
              <a:gd name="T17" fmla="*/ 8 w 8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12">
                <a:moveTo>
                  <a:pt x="0" y="9"/>
                </a:moveTo>
                <a:lnTo>
                  <a:pt x="0" y="12"/>
                </a:lnTo>
                <a:lnTo>
                  <a:pt x="8" y="6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 w="20701">
            <a:solidFill>
              <a:srgbClr val="0033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>
            <a:off x="6515478" y="1399969"/>
            <a:ext cx="246062" cy="368300"/>
          </a:xfrm>
          <a:custGeom>
            <a:avLst/>
            <a:gdLst>
              <a:gd name="T0" fmla="*/ 2147483647 w 12"/>
              <a:gd name="T1" fmla="*/ 2147483647 h 18"/>
              <a:gd name="T2" fmla="*/ 2147483647 w 12"/>
              <a:gd name="T3" fmla="*/ 2147483647 h 18"/>
              <a:gd name="T4" fmla="*/ 2147483647 w 12"/>
              <a:gd name="T5" fmla="*/ 2147483647 h 18"/>
              <a:gd name="T6" fmla="*/ 2147483647 w 12"/>
              <a:gd name="T7" fmla="*/ 0 h 18"/>
              <a:gd name="T8" fmla="*/ 0 w 12"/>
              <a:gd name="T9" fmla="*/ 2147483647 h 18"/>
              <a:gd name="T10" fmla="*/ 2147483647 w 12"/>
              <a:gd name="T11" fmla="*/ 2147483647 h 18"/>
              <a:gd name="T12" fmla="*/ 2147483647 w 12"/>
              <a:gd name="T13" fmla="*/ 2147483647 h 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18"/>
              <a:gd name="T23" fmla="*/ 12 w 12"/>
              <a:gd name="T24" fmla="*/ 18 h 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18">
                <a:moveTo>
                  <a:pt x="9" y="18"/>
                </a:moveTo>
                <a:lnTo>
                  <a:pt x="9" y="9"/>
                </a:lnTo>
                <a:lnTo>
                  <a:pt x="12" y="9"/>
                </a:lnTo>
                <a:lnTo>
                  <a:pt x="6" y="0"/>
                </a:lnTo>
                <a:lnTo>
                  <a:pt x="0" y="9"/>
                </a:lnTo>
                <a:lnTo>
                  <a:pt x="3" y="9"/>
                </a:lnTo>
                <a:lnTo>
                  <a:pt x="3" y="18"/>
                </a:lnTo>
              </a:path>
            </a:pathLst>
          </a:custGeom>
          <a:noFill/>
          <a:ln w="20701">
            <a:solidFill>
              <a:srgbClr val="0033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4856540" y="1768269"/>
            <a:ext cx="246063" cy="349250"/>
          </a:xfrm>
          <a:custGeom>
            <a:avLst/>
            <a:gdLst>
              <a:gd name="T0" fmla="*/ 2147483647 w 12"/>
              <a:gd name="T1" fmla="*/ 0 h 17"/>
              <a:gd name="T2" fmla="*/ 2147483647 w 12"/>
              <a:gd name="T3" fmla="*/ 2147483647 h 17"/>
              <a:gd name="T4" fmla="*/ 2147483647 w 12"/>
              <a:gd name="T5" fmla="*/ 2147483647 h 17"/>
              <a:gd name="T6" fmla="*/ 2147483647 w 12"/>
              <a:gd name="T7" fmla="*/ 2147483647 h 17"/>
              <a:gd name="T8" fmla="*/ 0 w 12"/>
              <a:gd name="T9" fmla="*/ 2147483647 h 17"/>
              <a:gd name="T10" fmla="*/ 2147483647 w 12"/>
              <a:gd name="T11" fmla="*/ 2147483647 h 17"/>
              <a:gd name="T12" fmla="*/ 2147483647 w 12"/>
              <a:gd name="T13" fmla="*/ 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17"/>
              <a:gd name="T23" fmla="*/ 12 w 12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17">
                <a:moveTo>
                  <a:pt x="9" y="0"/>
                </a:moveTo>
                <a:lnTo>
                  <a:pt x="9" y="8"/>
                </a:lnTo>
                <a:lnTo>
                  <a:pt x="12" y="8"/>
                </a:lnTo>
                <a:lnTo>
                  <a:pt x="6" y="17"/>
                </a:lnTo>
                <a:lnTo>
                  <a:pt x="0" y="8"/>
                </a:lnTo>
                <a:lnTo>
                  <a:pt x="3" y="8"/>
                </a:lnTo>
                <a:lnTo>
                  <a:pt x="3" y="0"/>
                </a:lnTo>
              </a:path>
            </a:pathLst>
          </a:custGeom>
          <a:noFill/>
          <a:ln w="20701">
            <a:solidFill>
              <a:srgbClr val="0033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>
            <a:off x="8172828" y="1399969"/>
            <a:ext cx="225425" cy="368300"/>
          </a:xfrm>
          <a:custGeom>
            <a:avLst/>
            <a:gdLst>
              <a:gd name="T0" fmla="*/ 2147483647 w 11"/>
              <a:gd name="T1" fmla="*/ 2147483647 h 18"/>
              <a:gd name="T2" fmla="*/ 2147483647 w 11"/>
              <a:gd name="T3" fmla="*/ 2147483647 h 18"/>
              <a:gd name="T4" fmla="*/ 2147483647 w 11"/>
              <a:gd name="T5" fmla="*/ 2147483647 h 18"/>
              <a:gd name="T6" fmla="*/ 2147483647 w 11"/>
              <a:gd name="T7" fmla="*/ 0 h 18"/>
              <a:gd name="T8" fmla="*/ 0 w 11"/>
              <a:gd name="T9" fmla="*/ 2147483647 h 18"/>
              <a:gd name="T10" fmla="*/ 2147483647 w 11"/>
              <a:gd name="T11" fmla="*/ 2147483647 h 18"/>
              <a:gd name="T12" fmla="*/ 2147483647 w 11"/>
              <a:gd name="T13" fmla="*/ 2147483647 h 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"/>
              <a:gd name="T22" fmla="*/ 0 h 18"/>
              <a:gd name="T23" fmla="*/ 11 w 11"/>
              <a:gd name="T24" fmla="*/ 18 h 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" h="18">
                <a:moveTo>
                  <a:pt x="8" y="18"/>
                </a:moveTo>
                <a:lnTo>
                  <a:pt x="8" y="9"/>
                </a:lnTo>
                <a:lnTo>
                  <a:pt x="11" y="9"/>
                </a:lnTo>
                <a:lnTo>
                  <a:pt x="5" y="0"/>
                </a:lnTo>
                <a:lnTo>
                  <a:pt x="0" y="9"/>
                </a:lnTo>
                <a:lnTo>
                  <a:pt x="3" y="9"/>
                </a:lnTo>
                <a:lnTo>
                  <a:pt x="3" y="18"/>
                </a:lnTo>
              </a:path>
            </a:pathLst>
          </a:custGeom>
          <a:noFill/>
          <a:ln w="20701">
            <a:solidFill>
              <a:srgbClr val="0033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1" name="Freeform 13"/>
          <p:cNvSpPr>
            <a:spLocks/>
          </p:cNvSpPr>
          <p:nvPr/>
        </p:nvSpPr>
        <p:spPr bwMode="auto">
          <a:xfrm>
            <a:off x="9811128" y="1399969"/>
            <a:ext cx="246062" cy="368300"/>
          </a:xfrm>
          <a:custGeom>
            <a:avLst/>
            <a:gdLst>
              <a:gd name="T0" fmla="*/ 2147483647 w 12"/>
              <a:gd name="T1" fmla="*/ 2147483647 h 18"/>
              <a:gd name="T2" fmla="*/ 2147483647 w 12"/>
              <a:gd name="T3" fmla="*/ 2147483647 h 18"/>
              <a:gd name="T4" fmla="*/ 2147483647 w 12"/>
              <a:gd name="T5" fmla="*/ 2147483647 h 18"/>
              <a:gd name="T6" fmla="*/ 2147483647 w 12"/>
              <a:gd name="T7" fmla="*/ 0 h 18"/>
              <a:gd name="T8" fmla="*/ 0 w 12"/>
              <a:gd name="T9" fmla="*/ 2147483647 h 18"/>
              <a:gd name="T10" fmla="*/ 2147483647 w 12"/>
              <a:gd name="T11" fmla="*/ 2147483647 h 18"/>
              <a:gd name="T12" fmla="*/ 2147483647 w 12"/>
              <a:gd name="T13" fmla="*/ 2147483647 h 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18"/>
              <a:gd name="T23" fmla="*/ 12 w 12"/>
              <a:gd name="T24" fmla="*/ 18 h 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18">
                <a:moveTo>
                  <a:pt x="9" y="18"/>
                </a:moveTo>
                <a:lnTo>
                  <a:pt x="9" y="9"/>
                </a:lnTo>
                <a:lnTo>
                  <a:pt x="12" y="9"/>
                </a:lnTo>
                <a:lnTo>
                  <a:pt x="6" y="0"/>
                </a:lnTo>
                <a:lnTo>
                  <a:pt x="0" y="9"/>
                </a:lnTo>
                <a:lnTo>
                  <a:pt x="3" y="9"/>
                </a:lnTo>
                <a:lnTo>
                  <a:pt x="3" y="18"/>
                </a:lnTo>
              </a:path>
            </a:pathLst>
          </a:custGeom>
          <a:noFill/>
          <a:ln w="20638">
            <a:solidFill>
              <a:srgbClr val="0000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8172828" y="1768269"/>
            <a:ext cx="225425" cy="349250"/>
          </a:xfrm>
          <a:custGeom>
            <a:avLst/>
            <a:gdLst>
              <a:gd name="T0" fmla="*/ 2147483647 w 11"/>
              <a:gd name="T1" fmla="*/ 0 h 17"/>
              <a:gd name="T2" fmla="*/ 2147483647 w 11"/>
              <a:gd name="T3" fmla="*/ 2147483647 h 17"/>
              <a:gd name="T4" fmla="*/ 2147483647 w 11"/>
              <a:gd name="T5" fmla="*/ 2147483647 h 17"/>
              <a:gd name="T6" fmla="*/ 2147483647 w 11"/>
              <a:gd name="T7" fmla="*/ 2147483647 h 17"/>
              <a:gd name="T8" fmla="*/ 0 w 11"/>
              <a:gd name="T9" fmla="*/ 2147483647 h 17"/>
              <a:gd name="T10" fmla="*/ 2147483647 w 11"/>
              <a:gd name="T11" fmla="*/ 2147483647 h 17"/>
              <a:gd name="T12" fmla="*/ 2147483647 w 11"/>
              <a:gd name="T13" fmla="*/ 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"/>
              <a:gd name="T22" fmla="*/ 0 h 17"/>
              <a:gd name="T23" fmla="*/ 11 w 11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" h="17">
                <a:moveTo>
                  <a:pt x="8" y="0"/>
                </a:moveTo>
                <a:lnTo>
                  <a:pt x="8" y="8"/>
                </a:lnTo>
                <a:lnTo>
                  <a:pt x="11" y="8"/>
                </a:lnTo>
                <a:lnTo>
                  <a:pt x="5" y="17"/>
                </a:lnTo>
                <a:lnTo>
                  <a:pt x="0" y="8"/>
                </a:lnTo>
                <a:lnTo>
                  <a:pt x="3" y="8"/>
                </a:lnTo>
                <a:lnTo>
                  <a:pt x="3" y="0"/>
                </a:lnTo>
              </a:path>
            </a:pathLst>
          </a:custGeom>
          <a:noFill/>
          <a:ln w="20701">
            <a:solidFill>
              <a:srgbClr val="0033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3" name="Freeform 15"/>
          <p:cNvSpPr>
            <a:spLocks/>
          </p:cNvSpPr>
          <p:nvPr/>
        </p:nvSpPr>
        <p:spPr bwMode="auto">
          <a:xfrm>
            <a:off x="9811128" y="1768269"/>
            <a:ext cx="246062" cy="349250"/>
          </a:xfrm>
          <a:custGeom>
            <a:avLst/>
            <a:gdLst>
              <a:gd name="T0" fmla="*/ 2147483647 w 12"/>
              <a:gd name="T1" fmla="*/ 0 h 17"/>
              <a:gd name="T2" fmla="*/ 2147483647 w 12"/>
              <a:gd name="T3" fmla="*/ 2147483647 h 17"/>
              <a:gd name="T4" fmla="*/ 2147483647 w 12"/>
              <a:gd name="T5" fmla="*/ 2147483647 h 17"/>
              <a:gd name="T6" fmla="*/ 2147483647 w 12"/>
              <a:gd name="T7" fmla="*/ 2147483647 h 17"/>
              <a:gd name="T8" fmla="*/ 0 w 12"/>
              <a:gd name="T9" fmla="*/ 2147483647 h 17"/>
              <a:gd name="T10" fmla="*/ 2147483647 w 12"/>
              <a:gd name="T11" fmla="*/ 2147483647 h 17"/>
              <a:gd name="T12" fmla="*/ 2147483647 w 12"/>
              <a:gd name="T13" fmla="*/ 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17"/>
              <a:gd name="T23" fmla="*/ 12 w 12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17">
                <a:moveTo>
                  <a:pt x="9" y="0"/>
                </a:moveTo>
                <a:lnTo>
                  <a:pt x="9" y="8"/>
                </a:lnTo>
                <a:lnTo>
                  <a:pt x="12" y="8"/>
                </a:lnTo>
                <a:lnTo>
                  <a:pt x="6" y="17"/>
                </a:lnTo>
                <a:lnTo>
                  <a:pt x="0" y="8"/>
                </a:lnTo>
                <a:lnTo>
                  <a:pt x="3" y="8"/>
                </a:lnTo>
                <a:lnTo>
                  <a:pt x="3" y="0"/>
                </a:lnTo>
              </a:path>
            </a:pathLst>
          </a:custGeom>
          <a:noFill/>
          <a:ln w="20701">
            <a:solidFill>
              <a:srgbClr val="0033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H="1">
            <a:off x="4345365" y="2239756"/>
            <a:ext cx="6243638" cy="1588"/>
          </a:xfrm>
          <a:prstGeom prst="line">
            <a:avLst/>
          </a:prstGeom>
          <a:noFill/>
          <a:ln w="20701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 flipH="1">
            <a:off x="4345365" y="2117519"/>
            <a:ext cx="2232025" cy="1587"/>
          </a:xfrm>
          <a:prstGeom prst="line">
            <a:avLst/>
          </a:prstGeom>
          <a:noFill/>
          <a:ln w="20701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H="1">
            <a:off x="6699628" y="2117519"/>
            <a:ext cx="3889375" cy="1587"/>
          </a:xfrm>
          <a:prstGeom prst="line">
            <a:avLst/>
          </a:prstGeom>
          <a:noFill/>
          <a:ln w="20701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5040690" y="1399969"/>
            <a:ext cx="1588" cy="368300"/>
          </a:xfrm>
          <a:prstGeom prst="line">
            <a:avLst/>
          </a:prstGeom>
          <a:noFill/>
          <a:ln w="20701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4918453" y="1399969"/>
            <a:ext cx="1587" cy="368300"/>
          </a:xfrm>
          <a:prstGeom prst="line">
            <a:avLst/>
          </a:prstGeom>
          <a:noFill/>
          <a:ln w="20701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6577390" y="1768269"/>
            <a:ext cx="1588" cy="349250"/>
          </a:xfrm>
          <a:prstGeom prst="line">
            <a:avLst/>
          </a:prstGeom>
          <a:noFill/>
          <a:ln w="20701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>
            <a:off x="6699628" y="1768269"/>
            <a:ext cx="1587" cy="349250"/>
          </a:xfrm>
          <a:prstGeom prst="line">
            <a:avLst/>
          </a:prstGeom>
          <a:noFill/>
          <a:ln w="20701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7968040" y="930069"/>
            <a:ext cx="6556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ar-EG" sz="1500">
                <a:solidFill>
                  <a:srgbClr val="000000"/>
                </a:solidFill>
                <a:latin typeface="Nimbus Roman No9 L" charset="0"/>
              </a:rPr>
              <a:t>Memory</a:t>
            </a:r>
            <a:endParaRPr lang="en-US" altLang="ar-EG"/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4796215" y="930069"/>
            <a:ext cx="4016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ar-EG" sz="1500">
                <a:solidFill>
                  <a:srgbClr val="000000"/>
                </a:solidFill>
                <a:latin typeface="Nimbus Roman No9 L" charset="0"/>
              </a:rPr>
              <a:t>Input</a:t>
            </a:r>
            <a:endParaRPr lang="en-US" altLang="ar-EG"/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6372603" y="930069"/>
            <a:ext cx="5286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ar-EG" sz="1500">
                <a:solidFill>
                  <a:srgbClr val="000000"/>
                </a:solidFill>
                <a:latin typeface="Nimbus Roman No9 L" charset="0"/>
              </a:rPr>
              <a:t>Output</a:t>
            </a:r>
            <a:endParaRPr lang="en-US" altLang="ar-EG"/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9585703" y="930069"/>
            <a:ext cx="7413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ar-EG" sz="1500">
                <a:solidFill>
                  <a:srgbClr val="000000"/>
                </a:solidFill>
                <a:latin typeface="Nimbus Roman No9 L" charset="0"/>
              </a:rPr>
              <a:t>Processor</a:t>
            </a:r>
            <a:endParaRPr lang="en-US" altLang="ar-EG"/>
          </a:p>
        </p:txBody>
      </p:sp>
      <p:sp>
        <p:nvSpPr>
          <p:cNvPr id="25" name="Rectangle 27"/>
          <p:cNvSpPr>
            <a:spLocks noChangeArrowheads="1"/>
          </p:cNvSpPr>
          <p:nvPr/>
        </p:nvSpPr>
        <p:spPr bwMode="auto">
          <a:xfrm>
            <a:off x="4345365" y="704644"/>
            <a:ext cx="1289050" cy="695325"/>
          </a:xfrm>
          <a:prstGeom prst="rect">
            <a:avLst/>
          </a:prstGeom>
          <a:noFill/>
          <a:ln w="20638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EG" altLang="ar-EG"/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9279315" y="704644"/>
            <a:ext cx="1309688" cy="695325"/>
          </a:xfrm>
          <a:prstGeom prst="rect">
            <a:avLst/>
          </a:prstGeom>
          <a:noFill/>
          <a:ln w="20638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EG" altLang="ar-EG"/>
          </a:p>
        </p:txBody>
      </p:sp>
      <p:sp>
        <p:nvSpPr>
          <p:cNvPr id="27" name="Rectangle 29"/>
          <p:cNvSpPr>
            <a:spLocks noChangeArrowheads="1"/>
          </p:cNvSpPr>
          <p:nvPr/>
        </p:nvSpPr>
        <p:spPr bwMode="auto">
          <a:xfrm>
            <a:off x="7641015" y="704644"/>
            <a:ext cx="1289050" cy="695325"/>
          </a:xfrm>
          <a:prstGeom prst="rect">
            <a:avLst/>
          </a:prstGeom>
          <a:noFill/>
          <a:ln w="20638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EG" altLang="ar-EG"/>
          </a:p>
        </p:txBody>
      </p:sp>
      <p:sp>
        <p:nvSpPr>
          <p:cNvPr id="28" name="Rectangle 30"/>
          <p:cNvSpPr>
            <a:spLocks noChangeArrowheads="1"/>
          </p:cNvSpPr>
          <p:nvPr/>
        </p:nvSpPr>
        <p:spPr bwMode="auto">
          <a:xfrm>
            <a:off x="5983665" y="704644"/>
            <a:ext cx="1309688" cy="695325"/>
          </a:xfrm>
          <a:prstGeom prst="rect">
            <a:avLst/>
          </a:prstGeom>
          <a:noFill/>
          <a:ln w="20638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EG" altLang="ar-EG"/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7009190" y="1736519"/>
            <a:ext cx="539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ar-EG">
                <a:latin typeface="Times New Roman" panose="02020603050405020304" pitchFamily="18" charset="0"/>
              </a:rPr>
              <a:t>Bus</a:t>
            </a:r>
          </a:p>
        </p:txBody>
      </p:sp>
    </p:spTree>
    <p:extLst>
      <p:ext uri="{BB962C8B-B14F-4D97-AF65-F5344CB8AC3E}">
        <p14:creationId xmlns:p14="http://schemas.microsoft.com/office/powerpoint/2010/main" val="63222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6"/>
          <p:cNvSpPr>
            <a:spLocks noChangeArrowheads="1"/>
          </p:cNvSpPr>
          <p:nvPr/>
        </p:nvSpPr>
        <p:spPr bwMode="auto">
          <a:xfrm>
            <a:off x="4419600" y="2898820"/>
            <a:ext cx="2819400" cy="2819400"/>
          </a:xfrm>
          <a:prstGeom prst="ellipse">
            <a:avLst/>
          </a:prstGeom>
          <a:solidFill>
            <a:schemeClr val="accent2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Below the Program</a:t>
            </a:r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4800600" y="3279820"/>
            <a:ext cx="2057400" cy="2057400"/>
          </a:xfrm>
          <a:prstGeom prst="ellipse">
            <a:avLst/>
          </a:prstGeom>
          <a:solidFill>
            <a:srgbClr val="00B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7254845" y="3508420"/>
            <a:ext cx="20383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434"/>
                </a:solidFill>
              </a:rPr>
              <a:t>Systems software</a:t>
            </a:r>
          </a:p>
        </p:txBody>
      </p:sp>
      <p:sp>
        <p:nvSpPr>
          <p:cNvPr id="15367" name="TextBox 8"/>
          <p:cNvSpPr txBox="1">
            <a:spLocks noChangeArrowheads="1"/>
          </p:cNvSpPr>
          <p:nvPr/>
        </p:nvSpPr>
        <p:spPr bwMode="auto">
          <a:xfrm>
            <a:off x="2219378" y="3051220"/>
            <a:ext cx="25224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905020"/>
                </a:solidFill>
              </a:rPr>
              <a:t>Applications software</a:t>
            </a:r>
          </a:p>
        </p:txBody>
      </p:sp>
      <p:sp>
        <p:nvSpPr>
          <p:cNvPr id="15368" name="Oval 3"/>
          <p:cNvSpPr>
            <a:spLocks noChangeArrowheads="1"/>
          </p:cNvSpPr>
          <p:nvPr/>
        </p:nvSpPr>
        <p:spPr bwMode="auto">
          <a:xfrm>
            <a:off x="5181600" y="3660820"/>
            <a:ext cx="1295400" cy="1295400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8753" y="4118020"/>
            <a:ext cx="12698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C00000"/>
                </a:solidFill>
              </a:rPr>
              <a:t>Hardware</a:t>
            </a:r>
          </a:p>
        </p:txBody>
      </p:sp>
    </p:spTree>
    <p:extLst>
      <p:ext uri="{BB962C8B-B14F-4D97-AF65-F5344CB8AC3E}">
        <p14:creationId xmlns:p14="http://schemas.microsoft.com/office/powerpoint/2010/main" val="118763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Below the </a:t>
            </a:r>
            <a:r>
              <a:rPr lang="en-US" b="1" dirty="0" smtClean="0"/>
              <a:t>Program </a:t>
            </a:r>
            <a:r>
              <a:rPr lang="en-US" altLang="ar-EG" sz="3200" b="1" dirty="0"/>
              <a:t>(cont.)</a:t>
            </a:r>
            <a:endParaRPr lang="ar-EG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>
                <a:latin typeface="Comic Sans MS" panose="030F0702030302020204" pitchFamily="66" charset="0"/>
              </a:rPr>
              <a:t>System software</a:t>
            </a:r>
          </a:p>
          <a:p>
            <a:pPr lvl="1"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Operating system </a:t>
            </a:r>
            <a:r>
              <a:rPr lang="en-US" sz="2400" dirty="0">
                <a:latin typeface="Comic Sans MS" panose="030F0702030302020204" pitchFamily="66" charset="0"/>
              </a:rPr>
              <a:t>– supervising program that interfaces the user’s program with the hardware (e.g., Linux, </a:t>
            </a:r>
            <a:r>
              <a:rPr lang="en-US" sz="2400" dirty="0" err="1">
                <a:latin typeface="Comic Sans MS" panose="030F0702030302020204" pitchFamily="66" charset="0"/>
              </a:rPr>
              <a:t>MacOS</a:t>
            </a:r>
            <a:r>
              <a:rPr lang="en-US" sz="2400" dirty="0">
                <a:latin typeface="Comic Sans MS" panose="030F0702030302020204" pitchFamily="66" charset="0"/>
              </a:rPr>
              <a:t>, Windows)</a:t>
            </a:r>
          </a:p>
          <a:p>
            <a:pPr lvl="2" algn="l" rtl="0"/>
            <a:r>
              <a:rPr lang="en-US" sz="2400" dirty="0">
                <a:latin typeface="Comic Sans MS" panose="030F0702030302020204" pitchFamily="66" charset="0"/>
              </a:rPr>
              <a:t>Handles basic input and output operations</a:t>
            </a:r>
          </a:p>
          <a:p>
            <a:pPr lvl="2" algn="l" rtl="0"/>
            <a:r>
              <a:rPr lang="en-US" sz="2400" dirty="0">
                <a:latin typeface="Comic Sans MS" panose="030F0702030302020204" pitchFamily="66" charset="0"/>
              </a:rPr>
              <a:t>Allocates storage and memory</a:t>
            </a:r>
          </a:p>
          <a:p>
            <a:pPr lvl="2" algn="l" rtl="0"/>
            <a:r>
              <a:rPr lang="en-US" sz="2400" dirty="0">
                <a:latin typeface="Comic Sans MS" panose="030F0702030302020204" pitchFamily="66" charset="0"/>
              </a:rPr>
              <a:t>Provides for protected sharing among multiple applications</a:t>
            </a:r>
          </a:p>
          <a:p>
            <a:pPr lvl="1"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Compiler</a:t>
            </a:r>
            <a:r>
              <a:rPr lang="en-US" sz="2400" dirty="0">
                <a:latin typeface="Comic Sans MS" panose="030F0702030302020204" pitchFamily="66" charset="0"/>
              </a:rPr>
              <a:t> – translate programs written in a high-level language (e.g., C, Java) into instructions that the hardware can execute</a:t>
            </a:r>
          </a:p>
          <a:p>
            <a:pPr algn="l" rtl="0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49292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From a High-Level Language to the Hardware Language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>
                <a:latin typeface="Comic Sans MS" panose="030F0702030302020204" pitchFamily="66" charset="0"/>
              </a:rPr>
              <a:t>A high-level programming language is composed of words and algebraic notation that can be translated by a compiler into assembly language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Assembly language symbolically represents machine instructions 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An assembler translates a symbolic version of a machine instruction into its binary version</a:t>
            </a:r>
          </a:p>
        </p:txBody>
      </p:sp>
    </p:spTree>
    <p:extLst>
      <p:ext uri="{BB962C8B-B14F-4D97-AF65-F5344CB8AC3E}">
        <p14:creationId xmlns:p14="http://schemas.microsoft.com/office/powerpoint/2010/main" val="1984837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From a High-Level Language to the Hardware </a:t>
            </a:r>
            <a:r>
              <a:rPr lang="en-US" b="1" dirty="0" smtClean="0"/>
              <a:t>Language </a:t>
            </a:r>
            <a:r>
              <a:rPr lang="en-US" altLang="ar-EG" sz="3600" b="1" dirty="0"/>
              <a:t>(cont.)</a:t>
            </a:r>
            <a:endParaRPr lang="ar-E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>
                <a:latin typeface="Comic Sans MS" panose="030F0702030302020204" pitchFamily="66" charset="0"/>
              </a:rPr>
              <a:t>Machine language is the binary representation of machine instructions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Instructions and data are just collection of binary digits (bits) 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Instructions are individual commands that computers understand and obey 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Hardware executes machine instructions (extremely simple low-level instructions)</a:t>
            </a:r>
            <a:endParaRPr lang="ar-E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Course Objectives</a:t>
            </a:r>
            <a:endParaRPr lang="ar-E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EG" dirty="0">
                <a:latin typeface="Comic Sans MS" panose="030F0702030302020204" pitchFamily="66" charset="0"/>
              </a:rPr>
              <a:t>Describe the general organization and architecture of computers.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EG" dirty="0">
                <a:latin typeface="Comic Sans MS" panose="030F0702030302020204" pitchFamily="66" charset="0"/>
              </a:rPr>
              <a:t> Identify computers’ major components and study their functions</a:t>
            </a:r>
            <a:r>
              <a:rPr lang="en-US" altLang="ar-EG" dirty="0" smtClean="0">
                <a:latin typeface="Comic Sans MS" panose="030F0702030302020204" pitchFamily="66" charset="0"/>
              </a:rPr>
              <a:t>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EG" dirty="0">
                <a:latin typeface="Comic Sans MS" panose="030F0702030302020204" pitchFamily="66" charset="0"/>
              </a:rPr>
              <a:t>Introduce hardware design issues of modern computer architectures.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EG" dirty="0" smtClean="0">
                <a:latin typeface="Comic Sans MS" panose="030F0702030302020204" pitchFamily="66" charset="0"/>
              </a:rPr>
              <a:t>Learn assembly language programming.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EG" dirty="0" smtClean="0">
                <a:latin typeface="Comic Sans MS" panose="030F0702030302020204" pitchFamily="66" charset="0"/>
              </a:rPr>
              <a:t> </a:t>
            </a:r>
            <a:r>
              <a:rPr lang="en-US" altLang="ar-EG" dirty="0">
                <a:latin typeface="Comic Sans MS" panose="030F0702030302020204" pitchFamily="66" charset="0"/>
              </a:rPr>
              <a:t>Build the required skills to read and research the current literature in computer architecture.</a:t>
            </a: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40714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5031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From a High-Level Language to the Hardware </a:t>
            </a:r>
            <a:r>
              <a:rPr lang="en-US" b="1" dirty="0" smtClean="0"/>
              <a:t>Language </a:t>
            </a:r>
            <a:r>
              <a:rPr lang="en-US" altLang="ar-EG" sz="3600" b="1" dirty="0"/>
              <a:t>(cont.)</a:t>
            </a:r>
            <a:endParaRPr lang="ar-E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144807"/>
            <a:ext cx="9601196" cy="4371902"/>
          </a:xfrm>
        </p:spPr>
        <p:txBody>
          <a:bodyPr>
            <a:normAutofit fontScale="25000" lnSpcReduction="20000"/>
          </a:bodyPr>
          <a:lstStyle/>
          <a:p>
            <a:pPr algn="l" rtl="0"/>
            <a:r>
              <a:rPr lang="en-US" altLang="zh-CN" sz="7200" dirty="0">
                <a:latin typeface="Comic Sans MS" panose="030F0702030302020204" pitchFamily="66" charset="0"/>
              </a:rPr>
              <a:t>High-level language program (in C</a:t>
            </a:r>
            <a:r>
              <a:rPr lang="en-US" altLang="zh-CN" sz="7200" dirty="0" smtClean="0">
                <a:latin typeface="Comic Sans MS" panose="030F0702030302020204" pitchFamily="66" charset="0"/>
              </a:rPr>
              <a:t>)</a:t>
            </a:r>
          </a:p>
          <a:p>
            <a:pPr lvl="1" algn="l" rtl="0">
              <a:lnSpc>
                <a:spcPct val="60000"/>
              </a:lnSpc>
              <a:buNone/>
            </a:pPr>
            <a:r>
              <a:rPr lang="en-US" altLang="zh-CN" sz="6400" dirty="0">
                <a:solidFill>
                  <a:srgbClr val="0070C0"/>
                </a:solidFill>
                <a:latin typeface="Courier New" pitchFamily="49" charset="0"/>
                <a:ea typeface="宋体" pitchFamily="2" charset="-122"/>
              </a:rPr>
              <a:t>swap (</a:t>
            </a:r>
            <a:r>
              <a:rPr lang="en-US" altLang="zh-CN" sz="6400" dirty="0" err="1">
                <a:solidFill>
                  <a:srgbClr val="0070C0"/>
                </a:solidFill>
                <a:latin typeface="Courier New" pitchFamily="49" charset="0"/>
                <a:ea typeface="宋体" pitchFamily="2" charset="-122"/>
              </a:rPr>
              <a:t>int</a:t>
            </a:r>
            <a:r>
              <a:rPr lang="en-US" altLang="zh-CN" sz="6400" dirty="0">
                <a:solidFill>
                  <a:srgbClr val="0070C0"/>
                </a:solidFill>
                <a:latin typeface="Courier New" pitchFamily="49" charset="0"/>
                <a:ea typeface="宋体" pitchFamily="2" charset="-122"/>
              </a:rPr>
              <a:t> v[], </a:t>
            </a:r>
            <a:r>
              <a:rPr lang="en-US" altLang="zh-CN" sz="6400" dirty="0" err="1">
                <a:solidFill>
                  <a:srgbClr val="0070C0"/>
                </a:solidFill>
                <a:latin typeface="Courier New" pitchFamily="49" charset="0"/>
                <a:ea typeface="宋体" pitchFamily="2" charset="-122"/>
              </a:rPr>
              <a:t>int</a:t>
            </a:r>
            <a:r>
              <a:rPr lang="en-US" altLang="zh-CN" sz="6400" dirty="0">
                <a:solidFill>
                  <a:srgbClr val="0070C0"/>
                </a:solidFill>
                <a:latin typeface="Courier New" pitchFamily="49" charset="0"/>
                <a:ea typeface="宋体" pitchFamily="2" charset="-122"/>
              </a:rPr>
              <a:t> k)</a:t>
            </a:r>
          </a:p>
          <a:p>
            <a:pPr lvl="1" algn="l" rtl="0">
              <a:lnSpc>
                <a:spcPct val="60000"/>
              </a:lnSpc>
              <a:buFont typeface="Monotype Sorts" pitchFamily="2" charset="2"/>
              <a:buNone/>
            </a:pPr>
            <a:r>
              <a:rPr lang="en-US" altLang="zh-CN" sz="6400" dirty="0">
                <a:solidFill>
                  <a:srgbClr val="0070C0"/>
                </a:solidFill>
                <a:latin typeface="Courier New" pitchFamily="49" charset="0"/>
                <a:ea typeface="宋体" pitchFamily="2" charset="-122"/>
              </a:rPr>
              <a:t>		</a:t>
            </a:r>
            <a:r>
              <a:rPr lang="en-US" altLang="zh-CN" sz="6400" dirty="0" smtClean="0">
                <a:solidFill>
                  <a:srgbClr val="0070C0"/>
                </a:solidFill>
                <a:latin typeface="Courier New" pitchFamily="49" charset="0"/>
                <a:ea typeface="宋体" pitchFamily="2" charset="-122"/>
              </a:rPr>
              <a:t>(  </a:t>
            </a:r>
            <a:r>
              <a:rPr lang="en-US" altLang="zh-CN" sz="6400" dirty="0" err="1" smtClean="0">
                <a:solidFill>
                  <a:srgbClr val="0070C0"/>
                </a:solidFill>
                <a:latin typeface="Courier New" pitchFamily="49" charset="0"/>
                <a:ea typeface="宋体" pitchFamily="2" charset="-122"/>
              </a:rPr>
              <a:t>int</a:t>
            </a:r>
            <a:r>
              <a:rPr lang="en-US" altLang="zh-CN" sz="6400" dirty="0" smtClean="0">
                <a:solidFill>
                  <a:srgbClr val="0070C0"/>
                </a:solidFill>
                <a:latin typeface="Courier New" pitchFamily="49" charset="0"/>
                <a:ea typeface="宋体" pitchFamily="2" charset="-122"/>
              </a:rPr>
              <a:t> </a:t>
            </a:r>
            <a:r>
              <a:rPr lang="en-US" altLang="zh-CN" sz="6400" dirty="0">
                <a:solidFill>
                  <a:srgbClr val="0070C0"/>
                </a:solidFill>
                <a:latin typeface="Courier New" pitchFamily="49" charset="0"/>
                <a:ea typeface="宋体" pitchFamily="2" charset="-122"/>
              </a:rPr>
              <a:t>temp;</a:t>
            </a:r>
          </a:p>
          <a:p>
            <a:pPr lvl="1" algn="l" rtl="0">
              <a:lnSpc>
                <a:spcPct val="60000"/>
              </a:lnSpc>
              <a:buFont typeface="Monotype Sorts" pitchFamily="2" charset="2"/>
              <a:buNone/>
            </a:pPr>
            <a:r>
              <a:rPr lang="en-US" altLang="zh-CN" sz="5500" dirty="0">
                <a:latin typeface="Comic Sans MS" panose="030F0702030302020204" pitchFamily="66" charset="0"/>
              </a:rPr>
              <a:t>		</a:t>
            </a:r>
            <a:r>
              <a:rPr lang="en-US" altLang="zh-CN" sz="6400" dirty="0">
                <a:solidFill>
                  <a:srgbClr val="0070C0"/>
                </a:solidFill>
                <a:latin typeface="Courier New" pitchFamily="49" charset="0"/>
                <a:ea typeface="宋体" pitchFamily="2" charset="-122"/>
              </a:rPr>
              <a:t>	temp = v[k];</a:t>
            </a:r>
          </a:p>
          <a:p>
            <a:pPr lvl="1" algn="l" rtl="0">
              <a:lnSpc>
                <a:spcPct val="60000"/>
              </a:lnSpc>
              <a:buFont typeface="Monotype Sorts" pitchFamily="2" charset="2"/>
              <a:buNone/>
            </a:pPr>
            <a:r>
              <a:rPr lang="en-US" altLang="zh-CN" sz="6400" dirty="0">
                <a:solidFill>
                  <a:srgbClr val="0070C0"/>
                </a:solidFill>
                <a:latin typeface="Courier New" pitchFamily="49" charset="0"/>
                <a:ea typeface="宋体" pitchFamily="2" charset="-122"/>
              </a:rPr>
              <a:t>			v[k] = v[k+1];</a:t>
            </a:r>
          </a:p>
          <a:p>
            <a:pPr lvl="1" algn="l" rtl="0">
              <a:lnSpc>
                <a:spcPct val="60000"/>
              </a:lnSpc>
              <a:buFont typeface="Monotype Sorts" pitchFamily="2" charset="2"/>
              <a:buNone/>
            </a:pPr>
            <a:r>
              <a:rPr lang="en-US" altLang="zh-CN" sz="6400" dirty="0">
                <a:solidFill>
                  <a:srgbClr val="0070C0"/>
                </a:solidFill>
                <a:latin typeface="Courier New" pitchFamily="49" charset="0"/>
                <a:ea typeface="宋体" pitchFamily="2" charset="-122"/>
              </a:rPr>
              <a:t>			v[k+1] = temp;</a:t>
            </a:r>
          </a:p>
          <a:p>
            <a:pPr lvl="1" algn="l" rtl="0">
              <a:lnSpc>
                <a:spcPct val="60000"/>
              </a:lnSpc>
              <a:buFont typeface="Monotype Sorts" pitchFamily="2" charset="2"/>
              <a:buNone/>
            </a:pPr>
            <a:r>
              <a:rPr lang="en-US" altLang="zh-CN" sz="6400" dirty="0">
                <a:solidFill>
                  <a:srgbClr val="0070C0"/>
                </a:solidFill>
                <a:latin typeface="Courier New" pitchFamily="49" charset="0"/>
                <a:ea typeface="宋体" pitchFamily="2" charset="-122"/>
              </a:rPr>
              <a:t>		</a:t>
            </a:r>
            <a:r>
              <a:rPr lang="en-US" altLang="zh-CN" sz="6400" dirty="0" smtClean="0">
                <a:solidFill>
                  <a:srgbClr val="0070C0"/>
                </a:solidFill>
                <a:latin typeface="Courier New" pitchFamily="49" charset="0"/>
                <a:ea typeface="宋体" pitchFamily="2" charset="-122"/>
              </a:rPr>
              <a:t>)</a:t>
            </a:r>
            <a:endParaRPr lang="en-US" altLang="zh-CN" sz="6400" dirty="0">
              <a:solidFill>
                <a:srgbClr val="0070C0"/>
              </a:solidFill>
              <a:latin typeface="Courier New" pitchFamily="49" charset="0"/>
              <a:ea typeface="宋体" pitchFamily="2" charset="-122"/>
            </a:endParaRPr>
          </a:p>
          <a:p>
            <a:pPr algn="l" rtl="0"/>
            <a:r>
              <a:rPr lang="en-US" altLang="zh-CN" sz="7200" dirty="0">
                <a:latin typeface="Comic Sans MS" panose="030F0702030302020204" pitchFamily="66" charset="0"/>
              </a:rPr>
              <a:t>Assembly language program (for MIPS)</a:t>
            </a:r>
          </a:p>
          <a:p>
            <a:pPr lvl="1" algn="l" rtl="0">
              <a:lnSpc>
                <a:spcPct val="60000"/>
              </a:lnSpc>
              <a:buFont typeface="Monotype Sorts" pitchFamily="2" charset="2"/>
              <a:buNone/>
            </a:pPr>
            <a:r>
              <a:rPr lang="en-US" altLang="zh-CN" sz="6400" dirty="0" smtClean="0">
                <a:solidFill>
                  <a:srgbClr val="0070C0"/>
                </a:solidFill>
                <a:latin typeface="Courier New" pitchFamily="49" charset="0"/>
                <a:ea typeface="宋体" pitchFamily="2" charset="-122"/>
              </a:rPr>
              <a:t>swap:	</a:t>
            </a:r>
            <a:r>
              <a:rPr lang="en-US" altLang="zh-CN" sz="6400" dirty="0" err="1" smtClean="0">
                <a:solidFill>
                  <a:srgbClr val="0070C0"/>
                </a:solidFill>
                <a:latin typeface="Courier New" pitchFamily="49" charset="0"/>
                <a:ea typeface="宋体" pitchFamily="2" charset="-122"/>
              </a:rPr>
              <a:t>sll</a:t>
            </a:r>
            <a:r>
              <a:rPr lang="en-US" altLang="zh-CN" sz="6400" dirty="0" smtClean="0">
                <a:solidFill>
                  <a:srgbClr val="0070C0"/>
                </a:solidFill>
                <a:latin typeface="Courier New" pitchFamily="49" charset="0"/>
                <a:ea typeface="宋体" pitchFamily="2" charset="-122"/>
              </a:rPr>
              <a:t>	$2, $5, 2</a:t>
            </a:r>
          </a:p>
          <a:p>
            <a:pPr lvl="1" algn="l" rtl="0">
              <a:lnSpc>
                <a:spcPct val="60000"/>
              </a:lnSpc>
              <a:buFont typeface="Monotype Sorts" pitchFamily="2" charset="2"/>
              <a:buNone/>
            </a:pPr>
            <a:r>
              <a:rPr lang="en-US" altLang="zh-CN" sz="6400" dirty="0" smtClean="0">
                <a:solidFill>
                  <a:srgbClr val="0070C0"/>
                </a:solidFill>
                <a:latin typeface="Courier New" pitchFamily="49" charset="0"/>
                <a:ea typeface="宋体" pitchFamily="2" charset="-122"/>
              </a:rPr>
              <a:t>			add</a:t>
            </a:r>
            <a:r>
              <a:rPr lang="en-US" altLang="zh-CN" sz="5500" dirty="0" smtClean="0">
                <a:latin typeface="Comic Sans MS" panose="030F0702030302020204" pitchFamily="66" charset="0"/>
              </a:rPr>
              <a:t>	</a:t>
            </a:r>
            <a:r>
              <a:rPr lang="en-US" altLang="zh-CN" sz="6400" dirty="0" smtClean="0">
                <a:solidFill>
                  <a:srgbClr val="0070C0"/>
                </a:solidFill>
                <a:latin typeface="Courier New" pitchFamily="49" charset="0"/>
                <a:ea typeface="宋体" pitchFamily="2" charset="-122"/>
              </a:rPr>
              <a:t>$2, $4, $2</a:t>
            </a:r>
          </a:p>
          <a:p>
            <a:pPr lvl="1" algn="l" rtl="0">
              <a:lnSpc>
                <a:spcPct val="60000"/>
              </a:lnSpc>
              <a:buFont typeface="Monotype Sorts" pitchFamily="2" charset="2"/>
              <a:buNone/>
            </a:pPr>
            <a:r>
              <a:rPr lang="en-US" altLang="zh-CN" sz="6400" dirty="0" smtClean="0">
                <a:solidFill>
                  <a:srgbClr val="0070C0"/>
                </a:solidFill>
                <a:latin typeface="Courier New" pitchFamily="49" charset="0"/>
                <a:ea typeface="宋体" pitchFamily="2" charset="-122"/>
              </a:rPr>
              <a:t>				.</a:t>
            </a:r>
          </a:p>
          <a:p>
            <a:pPr lvl="1" algn="l" rtl="0">
              <a:lnSpc>
                <a:spcPct val="60000"/>
              </a:lnSpc>
              <a:buFont typeface="Monotype Sorts" pitchFamily="2" charset="2"/>
              <a:buNone/>
            </a:pPr>
            <a:r>
              <a:rPr lang="en-US" altLang="zh-CN" sz="6400" dirty="0" smtClean="0">
                <a:solidFill>
                  <a:srgbClr val="0070C0"/>
                </a:solidFill>
                <a:latin typeface="Courier New" pitchFamily="49" charset="0"/>
                <a:ea typeface="宋体" pitchFamily="2" charset="-122"/>
              </a:rPr>
              <a:t>				.</a:t>
            </a:r>
          </a:p>
          <a:p>
            <a:pPr lvl="1" algn="l" rtl="0">
              <a:lnSpc>
                <a:spcPct val="60000"/>
              </a:lnSpc>
              <a:buFont typeface="Monotype Sorts" pitchFamily="2" charset="2"/>
              <a:buNone/>
            </a:pPr>
            <a:r>
              <a:rPr lang="en-US" altLang="zh-CN" sz="6400" dirty="0" smtClean="0">
                <a:solidFill>
                  <a:srgbClr val="0070C0"/>
                </a:solidFill>
                <a:latin typeface="Courier New" pitchFamily="49" charset="0"/>
                <a:ea typeface="宋体" pitchFamily="2" charset="-122"/>
              </a:rPr>
              <a:t>			</a:t>
            </a:r>
            <a:r>
              <a:rPr lang="en-US" altLang="zh-CN" sz="6400" dirty="0" err="1" smtClean="0">
                <a:solidFill>
                  <a:srgbClr val="0070C0"/>
                </a:solidFill>
                <a:latin typeface="Courier New" pitchFamily="49" charset="0"/>
                <a:ea typeface="宋体" pitchFamily="2" charset="-122"/>
              </a:rPr>
              <a:t>jr</a:t>
            </a:r>
            <a:r>
              <a:rPr lang="en-US" altLang="zh-CN" sz="6400" dirty="0" smtClean="0">
                <a:solidFill>
                  <a:srgbClr val="0070C0"/>
                </a:solidFill>
                <a:latin typeface="Courier New" pitchFamily="49" charset="0"/>
                <a:ea typeface="宋体" pitchFamily="2" charset="-122"/>
              </a:rPr>
              <a:t>	$31</a:t>
            </a:r>
          </a:p>
          <a:p>
            <a:pPr algn="l" rtl="0"/>
            <a:r>
              <a:rPr lang="en-US" altLang="zh-CN" sz="7200" dirty="0" smtClean="0">
                <a:latin typeface="Comic Sans MS" panose="030F0702030302020204" pitchFamily="66" charset="0"/>
              </a:rPr>
              <a:t>Machine (object, binary) code (for MIPS)</a:t>
            </a:r>
          </a:p>
          <a:p>
            <a:pPr lvl="1" algn="l" rtl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5500" dirty="0" smtClean="0">
                <a:latin typeface="Comic Sans MS" panose="030F0702030302020204" pitchFamily="66" charset="0"/>
              </a:rPr>
              <a:t>   </a:t>
            </a:r>
            <a:r>
              <a:rPr lang="en-US" altLang="zh-CN" sz="6400" dirty="0">
                <a:solidFill>
                  <a:srgbClr val="0070C0"/>
                </a:solidFill>
                <a:latin typeface="Courier New" pitchFamily="49" charset="0"/>
                <a:ea typeface="宋体" pitchFamily="2" charset="-122"/>
              </a:rPr>
              <a:t>000000 00000 00101 0001000010000000</a:t>
            </a:r>
          </a:p>
          <a:p>
            <a:pPr lvl="1" algn="l" rtl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6400" dirty="0">
                <a:solidFill>
                  <a:srgbClr val="0070C0"/>
                </a:solidFill>
                <a:latin typeface="Courier New" pitchFamily="49" charset="0"/>
                <a:ea typeface="宋体" pitchFamily="2" charset="-122"/>
              </a:rPr>
              <a:t> </a:t>
            </a:r>
            <a:r>
              <a:rPr lang="en-US" altLang="zh-CN" sz="6400" dirty="0" smtClean="0">
                <a:solidFill>
                  <a:srgbClr val="0070C0"/>
                </a:solidFill>
                <a:latin typeface="Courier New" pitchFamily="49" charset="0"/>
                <a:ea typeface="宋体" pitchFamily="2" charset="-122"/>
              </a:rPr>
              <a:t>000000 </a:t>
            </a:r>
            <a:r>
              <a:rPr lang="en-US" altLang="zh-CN" sz="6400" dirty="0">
                <a:solidFill>
                  <a:srgbClr val="0070C0"/>
                </a:solidFill>
                <a:latin typeface="Courier New" pitchFamily="49" charset="0"/>
                <a:ea typeface="宋体" pitchFamily="2" charset="-122"/>
              </a:rPr>
              <a:t>00100 00010 0001000000100000</a:t>
            </a:r>
          </a:p>
          <a:p>
            <a:pPr lvl="1" algn="l" rtl="0">
              <a:lnSpc>
                <a:spcPct val="60000"/>
              </a:lnSpc>
              <a:buNone/>
            </a:pPr>
            <a:r>
              <a:rPr lang="en-US" altLang="zh-CN" sz="6400" dirty="0" smtClean="0">
                <a:solidFill>
                  <a:srgbClr val="0070C0"/>
                </a:solidFill>
                <a:latin typeface="Courier New" pitchFamily="49" charset="0"/>
                <a:ea typeface="宋体" pitchFamily="2" charset="-122"/>
              </a:rPr>
              <a:t> . </a:t>
            </a:r>
            <a:r>
              <a:rPr lang="en-US" altLang="zh-CN" sz="6400" dirty="0">
                <a:solidFill>
                  <a:srgbClr val="0070C0"/>
                </a:solidFill>
                <a:latin typeface="Courier New" pitchFamily="49" charset="0"/>
                <a:ea typeface="宋体" pitchFamily="2" charset="-122"/>
              </a:rPr>
              <a:t>. .</a:t>
            </a:r>
          </a:p>
          <a:p>
            <a:pPr algn="l" rtl="0"/>
            <a:endParaRPr lang="ar-EG" dirty="0"/>
          </a:p>
        </p:txBody>
      </p:sp>
      <p:grpSp>
        <p:nvGrpSpPr>
          <p:cNvPr id="4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007046" y="2144807"/>
            <a:ext cx="1600200" cy="1752600"/>
            <a:chOff x="4272" y="1488"/>
            <a:chExt cx="1008" cy="1104"/>
          </a:xfrm>
        </p:grpSpPr>
        <p:sp>
          <p:nvSpPr>
            <p:cNvPr id="5" name="Oval 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272" y="1824"/>
              <a:ext cx="1008" cy="432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6" name="Text Box 6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368" y="1920"/>
              <a:ext cx="80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>
                  <a:ea typeface="宋体" pitchFamily="2" charset="-122"/>
                </a:rPr>
                <a:t>C compiler</a:t>
              </a:r>
            </a:p>
          </p:txBody>
        </p:sp>
        <p:sp>
          <p:nvSpPr>
            <p:cNvPr id="7" name="Arc 7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4416" y="1488"/>
              <a:ext cx="432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8" name="Arc 8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 flipV="1">
              <a:off x="4416" y="2256"/>
              <a:ext cx="432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accent1"/>
              </a:solidFill>
              <a:round/>
              <a:headEnd type="arrow" w="med" len="med"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</p:grpSp>
      <p:grpSp>
        <p:nvGrpSpPr>
          <p:cNvPr id="9" name="Group 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7007046" y="4303557"/>
            <a:ext cx="1600200" cy="1752600"/>
            <a:chOff x="4656" y="3024"/>
            <a:chExt cx="1008" cy="1104"/>
          </a:xfrm>
        </p:grpSpPr>
        <p:sp>
          <p:nvSpPr>
            <p:cNvPr id="10" name="Oval 1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656" y="3360"/>
              <a:ext cx="1008" cy="432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1" name="Text Box 11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796" y="3456"/>
              <a:ext cx="736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>
                  <a:ea typeface="宋体" pitchFamily="2" charset="-122"/>
                </a:rPr>
                <a:t>assembler</a:t>
              </a:r>
            </a:p>
          </p:txBody>
        </p:sp>
        <p:sp>
          <p:nvSpPr>
            <p:cNvPr id="12" name="Arc 12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4800" y="3024"/>
              <a:ext cx="432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3" name="Arc 13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4800" y="3792"/>
              <a:ext cx="432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accent1"/>
              </a:solidFill>
              <a:round/>
              <a:headEnd type="arrow" w="med" len="med"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</p:grpSp>
    </p:spTree>
    <p:extLst>
      <p:ext uri="{BB962C8B-B14F-4D97-AF65-F5344CB8AC3E}">
        <p14:creationId xmlns:p14="http://schemas.microsoft.com/office/powerpoint/2010/main" val="187646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390" y="258800"/>
            <a:ext cx="9601196" cy="1303867"/>
          </a:xfrm>
        </p:spPr>
        <p:txBody>
          <a:bodyPr/>
          <a:lstStyle/>
          <a:p>
            <a:r>
              <a:rPr lang="en-US" altLang="ar-EG" b="1" dirty="0"/>
              <a:t>Content </a:t>
            </a:r>
            <a:r>
              <a:rPr lang="en-US" altLang="ar-EG" b="1" dirty="0" smtClean="0"/>
              <a:t>Coverage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268" y="1322978"/>
            <a:ext cx="774382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5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Text Books</a:t>
            </a:r>
            <a:endParaRPr lang="ar-E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>
              <a:buFontTx/>
              <a:buChar char="•"/>
            </a:pPr>
            <a:r>
              <a:rPr lang="en-US" dirty="0">
                <a:latin typeface="Comic Sans MS" panose="030F0702030302020204" pitchFamily="66" charset="0"/>
              </a:rPr>
              <a:t>“Computer Organization and Design”, 4th Edition,  Patterson &amp; Hennessy, © 2008</a:t>
            </a:r>
            <a:endParaRPr lang="en-US" altLang="ar-EG" dirty="0">
              <a:latin typeface="Comic Sans MS" panose="030F0702030302020204" pitchFamily="66" charset="0"/>
            </a:endParaRPr>
          </a:p>
          <a:p>
            <a:pPr algn="l" rtl="0">
              <a:buFontTx/>
              <a:buChar char="•"/>
            </a:pPr>
            <a:endParaRPr lang="en-US" altLang="ar-EG" dirty="0" smtClean="0">
              <a:latin typeface="Comic Sans MS" panose="030F0702030302020204" pitchFamily="66" charset="0"/>
            </a:endParaRPr>
          </a:p>
          <a:p>
            <a:pPr algn="l" rtl="0">
              <a:buFontTx/>
              <a:buChar char="•"/>
            </a:pPr>
            <a:r>
              <a:rPr lang="en-US" altLang="ar-EG" dirty="0" smtClean="0">
                <a:latin typeface="Comic Sans MS" panose="030F0702030302020204" pitchFamily="66" charset="0"/>
              </a:rPr>
              <a:t>“Computer Organization,” by Carl </a:t>
            </a:r>
            <a:r>
              <a:rPr lang="en-US" altLang="ar-EG" dirty="0" err="1" smtClean="0">
                <a:latin typeface="Comic Sans MS" panose="030F0702030302020204" pitchFamily="66" charset="0"/>
              </a:rPr>
              <a:t>Hamacher</a:t>
            </a:r>
            <a:r>
              <a:rPr lang="en-US" altLang="ar-EG" dirty="0" smtClean="0">
                <a:latin typeface="Comic Sans MS" panose="030F0702030302020204" pitchFamily="66" charset="0"/>
              </a:rPr>
              <a:t>, </a:t>
            </a:r>
            <a:r>
              <a:rPr lang="en-US" altLang="ar-EG" dirty="0" err="1" smtClean="0">
                <a:latin typeface="Comic Sans MS" panose="030F0702030302020204" pitchFamily="66" charset="0"/>
              </a:rPr>
              <a:t>Zvonko</a:t>
            </a:r>
            <a:r>
              <a:rPr lang="en-US" altLang="ar-EG" dirty="0" smtClean="0">
                <a:latin typeface="Comic Sans MS" panose="030F0702030302020204" pitchFamily="66" charset="0"/>
              </a:rPr>
              <a:t> </a:t>
            </a:r>
            <a:r>
              <a:rPr lang="en-US" altLang="ar-EG" dirty="0" err="1" smtClean="0">
                <a:latin typeface="Comic Sans MS" panose="030F0702030302020204" pitchFamily="66" charset="0"/>
              </a:rPr>
              <a:t>Vranesic</a:t>
            </a:r>
            <a:r>
              <a:rPr lang="en-US" altLang="ar-EG" dirty="0" smtClean="0">
                <a:latin typeface="Comic Sans MS" panose="030F0702030302020204" pitchFamily="66" charset="0"/>
              </a:rPr>
              <a:t> and </a:t>
            </a:r>
            <a:r>
              <a:rPr lang="en-US" altLang="ar-EG" dirty="0" err="1" smtClean="0">
                <a:latin typeface="Comic Sans MS" panose="030F0702030302020204" pitchFamily="66" charset="0"/>
              </a:rPr>
              <a:t>Safwat</a:t>
            </a:r>
            <a:r>
              <a:rPr lang="en-US" altLang="ar-EG" dirty="0" smtClean="0">
                <a:latin typeface="Comic Sans MS" panose="030F0702030302020204" pitchFamily="66" charset="0"/>
              </a:rPr>
              <a:t> </a:t>
            </a:r>
            <a:r>
              <a:rPr lang="en-US" altLang="ar-EG" dirty="0" err="1" smtClean="0">
                <a:latin typeface="Comic Sans MS" panose="030F0702030302020204" pitchFamily="66" charset="0"/>
              </a:rPr>
              <a:t>Zaky</a:t>
            </a:r>
            <a:r>
              <a:rPr lang="en-US" altLang="ar-EG" dirty="0" smtClean="0">
                <a:latin typeface="Comic Sans MS" panose="030F0702030302020204" pitchFamily="66" charset="0"/>
              </a:rPr>
              <a:t>. Fifth Edition McGraw-Hill, 2002.</a:t>
            </a:r>
            <a:endParaRPr lang="en-US" altLang="ar-EG" dirty="0">
              <a:latin typeface="Comic Sans MS" panose="030F0702030302020204" pitchFamily="66" charset="0"/>
            </a:endParaRPr>
          </a:p>
          <a:p>
            <a:pPr algn="l" rtl="0"/>
            <a:endParaRPr lang="en-US" altLang="ar-EG" dirty="0">
              <a:latin typeface="Comic Sans MS" panose="030F0702030302020204" pitchFamily="66" charset="0"/>
            </a:endParaRPr>
          </a:p>
          <a:p>
            <a:pPr algn="l" rtl="0">
              <a:buFontTx/>
              <a:buChar char="•"/>
            </a:pPr>
            <a:r>
              <a:rPr lang="en-US" altLang="ar-EG" dirty="0">
                <a:latin typeface="Comic Sans MS" panose="030F0702030302020204" pitchFamily="66" charset="0"/>
              </a:rPr>
              <a:t>“SPARC Architecture, Assembly Language Programming and C,” Richard P. Paul, Prentice Hall, 2000</a:t>
            </a:r>
            <a:r>
              <a:rPr lang="en-US" altLang="ar-EG" dirty="0" smtClean="0">
                <a:latin typeface="Comic Sans MS" panose="030F0702030302020204" pitchFamily="66" charset="0"/>
              </a:rPr>
              <a:t>.</a:t>
            </a:r>
          </a:p>
          <a:p>
            <a:pPr marL="203200" indent="-203200">
              <a:spcBef>
                <a:spcPct val="30000"/>
              </a:spcBef>
            </a:pPr>
            <a:endParaRPr lang="en-US" altLang="ar-EG" dirty="0">
              <a:latin typeface="Comic Sans MS" panose="030F0702030302020204" pitchFamily="66" charset="0"/>
            </a:endParaRPr>
          </a:p>
          <a:p>
            <a:pPr algn="l" rtl="0"/>
            <a:endParaRPr lang="en-US" altLang="ar-EG" dirty="0">
              <a:latin typeface="Comic Sans MS" panose="030F0702030302020204" pitchFamily="66" charset="0"/>
            </a:endParaRPr>
          </a:p>
          <a:p>
            <a:pPr algn="l" rtl="0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27908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tx1"/>
                </a:solidFill>
              </a:rPr>
              <a:t>Grading </a:t>
            </a:r>
            <a:r>
              <a:rPr lang="de-DE" b="1" dirty="0" smtClean="0">
                <a:solidFill>
                  <a:schemeClr val="tx1"/>
                </a:solidFill>
              </a:rPr>
              <a:t>System</a:t>
            </a:r>
            <a:endParaRPr lang="ar-EG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de-DE" sz="2200" dirty="0">
                <a:latin typeface="Comic Sans MS" panose="030F0702030302020204" pitchFamily="66" charset="0"/>
              </a:rPr>
              <a:t>Final exam </a:t>
            </a:r>
            <a:r>
              <a:rPr lang="de-DE" sz="2200" dirty="0" smtClean="0">
                <a:latin typeface="Comic Sans MS" panose="030F0702030302020204" pitchFamily="66" charset="0"/>
              </a:rPr>
              <a:t>.................................... </a:t>
            </a:r>
            <a:r>
              <a:rPr lang="de-DE" sz="2200" dirty="0">
                <a:latin typeface="Comic Sans MS" panose="030F0702030302020204" pitchFamily="66" charset="0"/>
              </a:rPr>
              <a:t>75 </a:t>
            </a:r>
            <a:r>
              <a:rPr lang="de-DE" sz="2200" dirty="0" smtClean="0">
                <a:latin typeface="Comic Sans MS" panose="030F0702030302020204" pitchFamily="66" charset="0"/>
              </a:rPr>
              <a:t>degrees</a:t>
            </a:r>
            <a:endParaRPr lang="de-DE" sz="2200" dirty="0">
              <a:latin typeface="Comic Sans MS" panose="030F0702030302020204" pitchFamily="66" charset="0"/>
            </a:endParaRPr>
          </a:p>
          <a:p>
            <a:pPr algn="l" rtl="0"/>
            <a:r>
              <a:rPr lang="de-DE" sz="2200" dirty="0">
                <a:latin typeface="Comic Sans MS" panose="030F0702030302020204" pitchFamily="66" charset="0"/>
              </a:rPr>
              <a:t>Mid-term   </a:t>
            </a:r>
            <a:r>
              <a:rPr lang="de-DE" sz="2200" dirty="0" smtClean="0">
                <a:latin typeface="Comic Sans MS" panose="030F0702030302020204" pitchFamily="66" charset="0"/>
              </a:rPr>
              <a:t>.................................... </a:t>
            </a:r>
            <a:r>
              <a:rPr lang="de-DE" sz="2200" dirty="0">
                <a:latin typeface="Comic Sans MS" panose="030F0702030302020204" pitchFamily="66" charset="0"/>
              </a:rPr>
              <a:t>20 </a:t>
            </a:r>
            <a:r>
              <a:rPr lang="de-DE" sz="2200" dirty="0" smtClean="0">
                <a:latin typeface="Comic Sans MS" panose="030F0702030302020204" pitchFamily="66" charset="0"/>
              </a:rPr>
              <a:t>degrees</a:t>
            </a:r>
            <a:endParaRPr lang="de-DE" sz="2200" dirty="0">
              <a:latin typeface="Comic Sans MS" panose="030F0702030302020204" pitchFamily="66" charset="0"/>
            </a:endParaRPr>
          </a:p>
          <a:p>
            <a:pPr algn="l" rtl="0"/>
            <a:r>
              <a:rPr lang="de-DE" sz="2200" dirty="0" smtClean="0">
                <a:latin typeface="Comic Sans MS" panose="030F0702030302020204" pitchFamily="66" charset="0"/>
              </a:rPr>
              <a:t>Sec. Work  ................................... 20 degrees</a:t>
            </a:r>
            <a:endParaRPr lang="de-DE" sz="2200" dirty="0">
              <a:latin typeface="Comic Sans MS" panose="030F0702030302020204" pitchFamily="66" charset="0"/>
            </a:endParaRPr>
          </a:p>
          <a:p>
            <a:pPr algn="l" rtl="0"/>
            <a:r>
              <a:rPr lang="de-DE" sz="2200" dirty="0" smtClean="0">
                <a:latin typeface="Comic Sans MS" panose="030F0702030302020204" pitchFamily="66" charset="0"/>
              </a:rPr>
              <a:t>Quizies .......................................... 10 degrees</a:t>
            </a:r>
            <a:endParaRPr lang="de-DE" sz="2200" dirty="0">
              <a:latin typeface="Comic Sans MS" panose="030F0702030302020204" pitchFamily="66" charset="0"/>
            </a:endParaRPr>
          </a:p>
          <a:p>
            <a:pPr algn="l" rtl="0"/>
            <a:endParaRPr lang="ar-EG" b="1" dirty="0"/>
          </a:p>
        </p:txBody>
      </p:sp>
    </p:spTree>
    <p:extLst>
      <p:ext uri="{BB962C8B-B14F-4D97-AF65-F5344CB8AC3E}">
        <p14:creationId xmlns:p14="http://schemas.microsoft.com/office/powerpoint/2010/main" val="18125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EG" b="1" dirty="0"/>
              <a:t>Important </a:t>
            </a:r>
            <a:r>
              <a:rPr lang="en-US" altLang="ar-EG" b="1" dirty="0" smtClean="0"/>
              <a:t>Prerequisite Material</a:t>
            </a:r>
            <a:endParaRPr lang="ar-E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Tx/>
              <a:buChar char="•"/>
            </a:pPr>
            <a:r>
              <a:rPr lang="en-US" altLang="ar-EG" dirty="0">
                <a:latin typeface="Comic Sans MS" panose="030F0702030302020204" pitchFamily="66" charset="0"/>
              </a:rPr>
              <a:t>Digital Logic Course is fundamental to the Computer Organization Course.</a:t>
            </a:r>
          </a:p>
          <a:p>
            <a:pPr algn="l" rtl="0">
              <a:buFontTx/>
              <a:buChar char="•"/>
            </a:pPr>
            <a:endParaRPr lang="en-US" altLang="ar-EG" dirty="0">
              <a:latin typeface="Comic Sans MS" panose="030F0702030302020204" pitchFamily="66" charset="0"/>
            </a:endParaRPr>
          </a:p>
          <a:p>
            <a:pPr algn="l" rtl="0">
              <a:buFontTx/>
              <a:buChar char="•"/>
            </a:pPr>
            <a:r>
              <a:rPr lang="en-US" altLang="ar-EG" dirty="0">
                <a:latin typeface="Comic Sans MS" panose="030F0702030302020204" pitchFamily="66" charset="0"/>
              </a:rPr>
              <a:t>Review issues in:</a:t>
            </a:r>
          </a:p>
          <a:p>
            <a:pPr marL="0" indent="0" algn="l" rtl="0">
              <a:buNone/>
            </a:pPr>
            <a:r>
              <a:rPr lang="en-US" altLang="ar-EG" dirty="0">
                <a:latin typeface="Comic Sans MS" panose="030F0702030302020204" pitchFamily="66" charset="0"/>
              </a:rPr>
              <a:t>  </a:t>
            </a:r>
            <a:r>
              <a:rPr lang="en-US" altLang="ar-EG" dirty="0" smtClean="0">
                <a:latin typeface="Comic Sans MS" panose="030F0702030302020204" pitchFamily="66" charset="0"/>
              </a:rPr>
              <a:t>   </a:t>
            </a:r>
            <a:r>
              <a:rPr lang="en-US" altLang="ar-EG" dirty="0">
                <a:latin typeface="Comic Sans MS" panose="030F0702030302020204" pitchFamily="66" charset="0"/>
              </a:rPr>
              <a:t>- Basic computer organization: CPU, Memory, I/O, 	Registers</a:t>
            </a:r>
            <a:r>
              <a:rPr lang="en-US" altLang="ar-EG" dirty="0" smtClean="0">
                <a:latin typeface="Comic Sans MS" panose="030F0702030302020204" pitchFamily="66" charset="0"/>
              </a:rPr>
              <a:t>.</a:t>
            </a:r>
            <a:endParaRPr lang="en-US" altLang="ar-EG" dirty="0"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r>
              <a:rPr lang="en-US" altLang="ar-EG" dirty="0">
                <a:latin typeface="Comic Sans MS" panose="030F0702030302020204" pitchFamily="66" charset="0"/>
              </a:rPr>
              <a:t>     - Simple ALU, simple register design. </a:t>
            </a:r>
          </a:p>
          <a:p>
            <a:pPr algn="l" rtl="0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93197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Under the Covers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69702" y="2588655"/>
            <a:ext cx="4610636" cy="3155322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>
                <a:latin typeface="Comic Sans MS" panose="030F0702030302020204" pitchFamily="66" charset="0"/>
              </a:rPr>
              <a:t>Five classic components of a </a:t>
            </a:r>
            <a:r>
              <a:rPr lang="en-US" dirty="0" smtClean="0">
                <a:latin typeface="Comic Sans MS" panose="030F0702030302020204" pitchFamily="66" charset="0"/>
              </a:rPr>
              <a:t>computer: </a:t>
            </a:r>
            <a:r>
              <a:rPr lang="en-US" dirty="0">
                <a:latin typeface="Comic Sans MS" panose="030F0702030302020204" pitchFamily="66" charset="0"/>
              </a:rPr>
              <a:t>input, output, memory, </a:t>
            </a:r>
            <a:r>
              <a:rPr lang="en-US" dirty="0" err="1">
                <a:latin typeface="Comic Sans MS" panose="030F0702030302020204" pitchFamily="66" charset="0"/>
              </a:rPr>
              <a:t>datapath</a:t>
            </a:r>
            <a:r>
              <a:rPr lang="en-US" dirty="0">
                <a:latin typeface="Comic Sans MS" panose="030F0702030302020204" pitchFamily="66" charset="0"/>
              </a:rPr>
              <a:t>, and </a:t>
            </a:r>
            <a:r>
              <a:rPr lang="en-US" dirty="0" smtClean="0">
                <a:latin typeface="Comic Sans MS" panose="030F0702030302020204" pitchFamily="66" charset="0"/>
              </a:rPr>
              <a:t>control</a:t>
            </a:r>
            <a:endParaRPr lang="ar-EG" dirty="0">
              <a:latin typeface="Comic Sans MS" panose="030F0702030302020204" pitchFamily="66" charset="0"/>
            </a:endParaRP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datapath</a:t>
            </a:r>
            <a:r>
              <a:rPr lang="en-US" dirty="0">
                <a:latin typeface="Comic Sans MS" panose="030F0702030302020204" pitchFamily="66" charset="0"/>
              </a:rPr>
              <a:t> + control  = processor (</a:t>
            </a:r>
            <a:r>
              <a:rPr lang="en-US" dirty="0" smtClean="0">
                <a:latin typeface="Comic Sans MS" panose="030F0702030302020204" pitchFamily="66" charset="0"/>
              </a:rPr>
              <a:t>CPU) (it </a:t>
            </a:r>
            <a:r>
              <a:rPr lang="en-US" dirty="0">
                <a:latin typeface="Comic Sans MS" panose="030F0702030302020204" pitchFamily="66" charset="0"/>
              </a:rPr>
              <a:t>manipulates instructions and data)</a:t>
            </a:r>
          </a:p>
          <a:p>
            <a:pPr algn="l" rtl="0"/>
            <a:endParaRPr lang="en-US" dirty="0" smtClean="0"/>
          </a:p>
        </p:txBody>
      </p:sp>
      <p:pic>
        <p:nvPicPr>
          <p:cNvPr id="19460" name="Picture 4" descr="05~Figure_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2527" y="2238183"/>
            <a:ext cx="636012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131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EG" b="1" dirty="0"/>
              <a:t>What is a </a:t>
            </a:r>
            <a:r>
              <a:rPr lang="en-US" altLang="ar-EG" b="1" dirty="0" smtClean="0"/>
              <a:t>Computer?</a:t>
            </a:r>
            <a:endParaRPr lang="ar-E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altLang="ar-EG" dirty="0">
                <a:latin typeface="Comic Sans MS" panose="030F0702030302020204" pitchFamily="66" charset="0"/>
              </a:rPr>
              <a:t>a computer is a sophisticated electronic calculating machine that</a:t>
            </a:r>
            <a:r>
              <a:rPr lang="en-US" altLang="ar-EG" dirty="0" smtClean="0">
                <a:latin typeface="Comic Sans MS" panose="030F0702030302020204" pitchFamily="66" charset="0"/>
              </a:rPr>
              <a:t>:</a:t>
            </a:r>
            <a:endParaRPr lang="en-US" altLang="ar-EG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1" algn="l" rtl="0"/>
            <a:r>
              <a:rPr lang="en-US" altLang="ar-EG" sz="2400" dirty="0">
                <a:latin typeface="Comic Sans MS" panose="030F0702030302020204" pitchFamily="66" charset="0"/>
              </a:rPr>
              <a:t>Accepting information to be processed as input.</a:t>
            </a:r>
          </a:p>
          <a:p>
            <a:pPr lvl="1" algn="l" rtl="0"/>
            <a:r>
              <a:rPr lang="en-US" altLang="ar-EG" sz="2400" dirty="0">
                <a:latin typeface="Comic Sans MS" panose="030F0702030302020204" pitchFamily="66" charset="0"/>
              </a:rPr>
              <a:t>Storing a list of instructions to process the information.</a:t>
            </a:r>
          </a:p>
          <a:p>
            <a:pPr lvl="1" algn="l" rtl="0"/>
            <a:r>
              <a:rPr lang="en-US" altLang="ar-EG" sz="2400" dirty="0">
                <a:latin typeface="Comic Sans MS" panose="030F0702030302020204" pitchFamily="66" charset="0"/>
              </a:rPr>
              <a:t>Processing the information according to the list of instructions.</a:t>
            </a:r>
          </a:p>
          <a:p>
            <a:pPr lvl="1" algn="l" rtl="0"/>
            <a:r>
              <a:rPr lang="en-US" altLang="ar-EG" sz="2400" dirty="0">
                <a:latin typeface="Comic Sans MS" panose="030F0702030302020204" pitchFamily="66" charset="0"/>
              </a:rPr>
              <a:t>Providing the results of the processing as output.</a:t>
            </a:r>
            <a:endParaRPr lang="ar-EG" sz="2400" dirty="0">
              <a:latin typeface="Comic Sans MS" panose="030F0702030302020204" pitchFamily="66" charset="0"/>
            </a:endParaRP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83715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3662"/>
            <a:ext cx="9601196" cy="1303867"/>
          </a:xfrm>
        </p:spPr>
        <p:txBody>
          <a:bodyPr/>
          <a:lstStyle/>
          <a:p>
            <a:r>
              <a:rPr lang="en-US" altLang="ar-EG" b="1" dirty="0"/>
              <a:t>Functional </a:t>
            </a:r>
            <a:r>
              <a:rPr lang="en-US" altLang="ar-EG" b="1" dirty="0" smtClean="0"/>
              <a:t>Units </a:t>
            </a:r>
            <a:r>
              <a:rPr lang="en-US" altLang="ar-EG" b="1" dirty="0"/>
              <a:t>of a </a:t>
            </a:r>
            <a:r>
              <a:rPr lang="en-US" altLang="ar-EG" b="1" dirty="0" smtClean="0"/>
              <a:t>Computer</a:t>
            </a:r>
            <a:endParaRPr lang="ar-EG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5382" y="6516711"/>
            <a:ext cx="12954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0"/>
            <a:fld id="{F29D2A1F-CDF0-4076-B992-60413D3DC98E}" type="slidenum">
              <a:rPr lang="en-US" altLang="ar-EG">
                <a:latin typeface="Times New Roman" panose="02020603050405020304" pitchFamily="18" charset="0"/>
              </a:rPr>
              <a:pPr rtl="0"/>
              <a:t>9</a:t>
            </a:fld>
            <a:endParaRPr lang="en-US" altLang="ar-EG">
              <a:latin typeface="Times New Roman" panose="02020603050405020304" pitchFamily="18" charset="0"/>
            </a:endParaRPr>
          </a:p>
        </p:txBody>
      </p:sp>
      <p:sp>
        <p:nvSpPr>
          <p:cNvPr id="5" name="Freeform 6"/>
          <p:cNvSpPr>
            <a:spLocks noChangeAspect="1"/>
          </p:cNvSpPr>
          <p:nvPr/>
        </p:nvSpPr>
        <p:spPr bwMode="auto">
          <a:xfrm>
            <a:off x="6660207" y="2720999"/>
            <a:ext cx="1579563" cy="2370137"/>
          </a:xfrm>
          <a:custGeom>
            <a:avLst/>
            <a:gdLst>
              <a:gd name="T0" fmla="*/ 0 w 1493"/>
              <a:gd name="T1" fmla="*/ 0 h 2240"/>
              <a:gd name="T2" fmla="*/ 0 w 1493"/>
              <a:gd name="T3" fmla="*/ 2147483647 h 2240"/>
              <a:gd name="T4" fmla="*/ 2147483647 w 1493"/>
              <a:gd name="T5" fmla="*/ 2147483647 h 2240"/>
              <a:gd name="T6" fmla="*/ 2147483647 w 1493"/>
              <a:gd name="T7" fmla="*/ 0 h 2240"/>
              <a:gd name="T8" fmla="*/ 0 w 1493"/>
              <a:gd name="T9" fmla="*/ 0 h 2240"/>
              <a:gd name="T10" fmla="*/ 0 w 1493"/>
              <a:gd name="T11" fmla="*/ 0 h 22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93"/>
              <a:gd name="T19" fmla="*/ 0 h 2240"/>
              <a:gd name="T20" fmla="*/ 1493 w 1493"/>
              <a:gd name="T21" fmla="*/ 2240 h 22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93" h="2240">
                <a:moveTo>
                  <a:pt x="0" y="0"/>
                </a:moveTo>
                <a:lnTo>
                  <a:pt x="0" y="2240"/>
                </a:lnTo>
                <a:lnTo>
                  <a:pt x="1493" y="2240"/>
                </a:lnTo>
                <a:lnTo>
                  <a:pt x="1493" y="0"/>
                </a:lnTo>
                <a:lnTo>
                  <a:pt x="0" y="0"/>
                </a:lnTo>
                <a:close/>
              </a:path>
            </a:pathLst>
          </a:custGeom>
          <a:solidFill>
            <a:srgbClr val="E5FFFF"/>
          </a:solidFill>
          <a:ln w="0">
            <a:solidFill>
              <a:srgbClr val="E5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l" rtl="0"/>
            <a:endParaRPr lang="ar-EG"/>
          </a:p>
        </p:txBody>
      </p:sp>
      <p:sp>
        <p:nvSpPr>
          <p:cNvPr id="6" name="Rectangle 7"/>
          <p:cNvSpPr>
            <a:spLocks noChangeAspect="1" noChangeArrowheads="1"/>
          </p:cNvSpPr>
          <p:nvPr/>
        </p:nvSpPr>
        <p:spPr bwMode="auto">
          <a:xfrm>
            <a:off x="6660207" y="2720999"/>
            <a:ext cx="1579563" cy="2370137"/>
          </a:xfrm>
          <a:prstGeom prst="rect">
            <a:avLst/>
          </a:prstGeom>
          <a:noFill/>
          <a:ln w="25400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/>
            <a:endParaRPr lang="ar-EG" altLang="ar-EG"/>
          </a:p>
        </p:txBody>
      </p:sp>
      <p:sp>
        <p:nvSpPr>
          <p:cNvPr id="7" name="Freeform 8"/>
          <p:cNvSpPr>
            <a:spLocks noChangeAspect="1"/>
          </p:cNvSpPr>
          <p:nvPr/>
        </p:nvSpPr>
        <p:spPr bwMode="auto">
          <a:xfrm>
            <a:off x="3499495" y="2720999"/>
            <a:ext cx="1579562" cy="2370137"/>
          </a:xfrm>
          <a:custGeom>
            <a:avLst/>
            <a:gdLst>
              <a:gd name="T0" fmla="*/ 0 w 1493"/>
              <a:gd name="T1" fmla="*/ 0 h 2240"/>
              <a:gd name="T2" fmla="*/ 0 w 1493"/>
              <a:gd name="T3" fmla="*/ 2147483647 h 2240"/>
              <a:gd name="T4" fmla="*/ 2147483647 w 1493"/>
              <a:gd name="T5" fmla="*/ 2147483647 h 2240"/>
              <a:gd name="T6" fmla="*/ 2147483647 w 1493"/>
              <a:gd name="T7" fmla="*/ 0 h 2240"/>
              <a:gd name="T8" fmla="*/ 0 w 1493"/>
              <a:gd name="T9" fmla="*/ 0 h 2240"/>
              <a:gd name="T10" fmla="*/ 0 w 1493"/>
              <a:gd name="T11" fmla="*/ 0 h 22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93"/>
              <a:gd name="T19" fmla="*/ 0 h 2240"/>
              <a:gd name="T20" fmla="*/ 1493 w 1493"/>
              <a:gd name="T21" fmla="*/ 2240 h 22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93" h="2240">
                <a:moveTo>
                  <a:pt x="0" y="0"/>
                </a:moveTo>
                <a:lnTo>
                  <a:pt x="0" y="2240"/>
                </a:lnTo>
                <a:lnTo>
                  <a:pt x="1493" y="2240"/>
                </a:lnTo>
                <a:lnTo>
                  <a:pt x="1493" y="0"/>
                </a:lnTo>
                <a:lnTo>
                  <a:pt x="0" y="0"/>
                </a:lnTo>
                <a:close/>
              </a:path>
            </a:pathLst>
          </a:custGeom>
          <a:solidFill>
            <a:srgbClr val="E5FFFF"/>
          </a:solidFill>
          <a:ln w="0">
            <a:solidFill>
              <a:srgbClr val="E5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l" rtl="0"/>
            <a:endParaRPr lang="ar-EG"/>
          </a:p>
        </p:txBody>
      </p:sp>
      <p:sp>
        <p:nvSpPr>
          <p:cNvPr id="8" name="Rectangle 9"/>
          <p:cNvSpPr>
            <a:spLocks noChangeAspect="1" noChangeArrowheads="1"/>
          </p:cNvSpPr>
          <p:nvPr/>
        </p:nvSpPr>
        <p:spPr bwMode="auto">
          <a:xfrm>
            <a:off x="3499495" y="2720999"/>
            <a:ext cx="1579562" cy="2370137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/>
            <a:endParaRPr lang="ar-EG" altLang="ar-EG"/>
          </a:p>
        </p:txBody>
      </p:sp>
      <p:sp>
        <p:nvSpPr>
          <p:cNvPr id="9" name="Rectangle 10"/>
          <p:cNvSpPr>
            <a:spLocks noChangeAspect="1" noChangeArrowheads="1"/>
          </p:cNvSpPr>
          <p:nvPr/>
        </p:nvSpPr>
        <p:spPr bwMode="auto">
          <a:xfrm>
            <a:off x="3688407" y="3906861"/>
            <a:ext cx="1185863" cy="788988"/>
          </a:xfrm>
          <a:prstGeom prst="rect">
            <a:avLst/>
          </a:prstGeom>
          <a:solidFill>
            <a:srgbClr val="FFFFFF"/>
          </a:solidFill>
          <a:ln w="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/>
            <a:endParaRPr lang="ar-EG" altLang="ar-EG"/>
          </a:p>
        </p:txBody>
      </p:sp>
      <p:sp>
        <p:nvSpPr>
          <p:cNvPr id="10" name="Rectangle 11"/>
          <p:cNvSpPr>
            <a:spLocks noChangeAspect="1" noChangeArrowheads="1"/>
          </p:cNvSpPr>
          <p:nvPr/>
        </p:nvSpPr>
        <p:spPr bwMode="auto">
          <a:xfrm>
            <a:off x="3688407" y="3906861"/>
            <a:ext cx="1185863" cy="788988"/>
          </a:xfrm>
          <a:prstGeom prst="rect">
            <a:avLst/>
          </a:prstGeom>
          <a:noFill/>
          <a:ln w="25400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/>
            <a:endParaRPr lang="ar-EG" altLang="ar-EG"/>
          </a:p>
        </p:txBody>
      </p:sp>
      <p:sp>
        <p:nvSpPr>
          <p:cNvPr id="11" name="Rectangle 12"/>
          <p:cNvSpPr>
            <a:spLocks noChangeAspect="1" noChangeArrowheads="1"/>
          </p:cNvSpPr>
          <p:nvPr/>
        </p:nvSpPr>
        <p:spPr bwMode="auto">
          <a:xfrm>
            <a:off x="4701232" y="4816499"/>
            <a:ext cx="304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/>
            <a:r>
              <a:rPr lang="en-US" altLang="ar-EG">
                <a:solidFill>
                  <a:srgbClr val="000000"/>
                </a:solidFill>
                <a:latin typeface="Times New Roman" panose="02020603050405020304" pitchFamily="18" charset="0"/>
              </a:rPr>
              <a:t>I/O</a:t>
            </a:r>
            <a:endParaRPr lang="en-US" altLang="ar-EG" sz="2400">
              <a:latin typeface="Times New Roman" panose="02020603050405020304" pitchFamily="18" charset="0"/>
            </a:endParaRPr>
          </a:p>
        </p:txBody>
      </p:sp>
      <p:sp>
        <p:nvSpPr>
          <p:cNvPr id="12" name="Rectangle 13"/>
          <p:cNvSpPr>
            <a:spLocks noChangeAspect="1" noChangeArrowheads="1"/>
          </p:cNvSpPr>
          <p:nvPr/>
        </p:nvSpPr>
        <p:spPr bwMode="auto">
          <a:xfrm>
            <a:off x="7263457" y="4783161"/>
            <a:ext cx="88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/>
            <a:r>
              <a:rPr lang="en-US" altLang="ar-EG">
                <a:solidFill>
                  <a:srgbClr val="000000"/>
                </a:solidFill>
                <a:latin typeface="Times New Roman" panose="02020603050405020304" pitchFamily="18" charset="0"/>
              </a:rPr>
              <a:t>Processor</a:t>
            </a:r>
            <a:endParaRPr lang="en-US" altLang="ar-EG" sz="2400">
              <a:latin typeface="Times New Roman" panose="02020603050405020304" pitchFamily="18" charset="0"/>
            </a:endParaRPr>
          </a:p>
        </p:txBody>
      </p:sp>
      <p:sp>
        <p:nvSpPr>
          <p:cNvPr id="13" name="Rectangle 14"/>
          <p:cNvSpPr>
            <a:spLocks noChangeAspect="1" noChangeArrowheads="1"/>
          </p:cNvSpPr>
          <p:nvPr/>
        </p:nvSpPr>
        <p:spPr bwMode="auto">
          <a:xfrm>
            <a:off x="3966220" y="4141811"/>
            <a:ext cx="635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/>
            <a:r>
              <a:rPr lang="en-US" altLang="ar-EG" dirty="0">
                <a:solidFill>
                  <a:srgbClr val="000000"/>
                </a:solidFill>
                <a:latin typeface="Times New Roman" panose="02020603050405020304" pitchFamily="18" charset="0"/>
              </a:rPr>
              <a:t>Output</a:t>
            </a:r>
            <a:endParaRPr lang="en-US" altLang="ar-EG" sz="2400" dirty="0">
              <a:latin typeface="Times New Roman" panose="02020603050405020304" pitchFamily="18" charset="0"/>
            </a:endParaRPr>
          </a:p>
        </p:txBody>
      </p:sp>
      <p:sp>
        <p:nvSpPr>
          <p:cNvPr id="14" name="Rectangle 15"/>
          <p:cNvSpPr>
            <a:spLocks noChangeAspect="1" noChangeArrowheads="1"/>
          </p:cNvSpPr>
          <p:nvPr/>
        </p:nvSpPr>
        <p:spPr bwMode="auto">
          <a:xfrm>
            <a:off x="5269557" y="2862286"/>
            <a:ext cx="1201738" cy="2033588"/>
          </a:xfrm>
          <a:prstGeom prst="rect">
            <a:avLst/>
          </a:prstGeom>
          <a:noFill/>
          <a:ln w="25400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/>
            <a:endParaRPr lang="ar-EG" altLang="ar-EG"/>
          </a:p>
        </p:txBody>
      </p:sp>
      <p:sp>
        <p:nvSpPr>
          <p:cNvPr id="15" name="Rectangle 16"/>
          <p:cNvSpPr>
            <a:spLocks noChangeAspect="1" noChangeArrowheads="1"/>
          </p:cNvSpPr>
          <p:nvPr/>
        </p:nvSpPr>
        <p:spPr bwMode="auto">
          <a:xfrm>
            <a:off x="5494982" y="2889274"/>
            <a:ext cx="8335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/>
            <a:r>
              <a:rPr lang="en-US" altLang="ar-EG">
                <a:solidFill>
                  <a:srgbClr val="000000"/>
                </a:solidFill>
                <a:latin typeface="Nimbus Roman No9 L" charset="0"/>
              </a:rPr>
              <a:t>Memory</a:t>
            </a:r>
            <a:endParaRPr lang="en-US" altLang="ar-EG" sz="2400">
              <a:latin typeface="Times New Roman" panose="02020603050405020304" pitchFamily="18" charset="0"/>
            </a:endParaRPr>
          </a:p>
        </p:txBody>
      </p:sp>
      <p:sp>
        <p:nvSpPr>
          <p:cNvPr id="16" name="Rectangle 17"/>
          <p:cNvSpPr>
            <a:spLocks noChangeAspect="1" noChangeArrowheads="1"/>
          </p:cNvSpPr>
          <p:nvPr/>
        </p:nvSpPr>
        <p:spPr bwMode="auto">
          <a:xfrm>
            <a:off x="3688407" y="2909911"/>
            <a:ext cx="1185863" cy="790575"/>
          </a:xfrm>
          <a:prstGeom prst="rect">
            <a:avLst/>
          </a:prstGeom>
          <a:solidFill>
            <a:srgbClr val="FFFFFF"/>
          </a:solidFill>
          <a:ln w="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/>
            <a:endParaRPr lang="ar-EG" altLang="ar-EG"/>
          </a:p>
        </p:txBody>
      </p:sp>
      <p:sp>
        <p:nvSpPr>
          <p:cNvPr id="17" name="Rectangle 18"/>
          <p:cNvSpPr>
            <a:spLocks noChangeAspect="1" noChangeArrowheads="1"/>
          </p:cNvSpPr>
          <p:nvPr/>
        </p:nvSpPr>
        <p:spPr bwMode="auto">
          <a:xfrm>
            <a:off x="3688407" y="2909911"/>
            <a:ext cx="1185863" cy="790575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/>
            <a:endParaRPr lang="ar-EG" altLang="ar-EG"/>
          </a:p>
        </p:txBody>
      </p:sp>
      <p:sp>
        <p:nvSpPr>
          <p:cNvPr id="18" name="Rectangle 19"/>
          <p:cNvSpPr>
            <a:spLocks noChangeAspect="1" noChangeArrowheads="1"/>
          </p:cNvSpPr>
          <p:nvPr/>
        </p:nvSpPr>
        <p:spPr bwMode="auto">
          <a:xfrm>
            <a:off x="6864995" y="2909911"/>
            <a:ext cx="1185862" cy="790575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/>
            <a:endParaRPr lang="ar-EG" altLang="ar-EG"/>
          </a:p>
        </p:txBody>
      </p:sp>
      <p:sp>
        <p:nvSpPr>
          <p:cNvPr id="19" name="Rectangle 20"/>
          <p:cNvSpPr>
            <a:spLocks noChangeAspect="1" noChangeArrowheads="1"/>
          </p:cNvSpPr>
          <p:nvPr/>
        </p:nvSpPr>
        <p:spPr bwMode="auto">
          <a:xfrm>
            <a:off x="6864995" y="2909911"/>
            <a:ext cx="1185862" cy="790575"/>
          </a:xfrm>
          <a:prstGeom prst="rect">
            <a:avLst/>
          </a:prstGeom>
          <a:noFill/>
          <a:ln w="25400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/>
            <a:endParaRPr lang="ar-EG" altLang="ar-EG"/>
          </a:p>
        </p:txBody>
      </p:sp>
      <p:sp>
        <p:nvSpPr>
          <p:cNvPr id="20" name="Rectangle 21"/>
          <p:cNvSpPr>
            <a:spLocks noChangeAspect="1" noChangeArrowheads="1"/>
          </p:cNvSpPr>
          <p:nvPr/>
        </p:nvSpPr>
        <p:spPr bwMode="auto">
          <a:xfrm>
            <a:off x="6864995" y="3906861"/>
            <a:ext cx="1185862" cy="788988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/>
            <a:endParaRPr lang="ar-EG" altLang="ar-EG"/>
          </a:p>
        </p:txBody>
      </p:sp>
      <p:sp>
        <p:nvSpPr>
          <p:cNvPr id="21" name="Rectangle 22"/>
          <p:cNvSpPr>
            <a:spLocks noChangeAspect="1" noChangeArrowheads="1"/>
          </p:cNvSpPr>
          <p:nvPr/>
        </p:nvSpPr>
        <p:spPr bwMode="auto">
          <a:xfrm>
            <a:off x="6864995" y="3906861"/>
            <a:ext cx="1185862" cy="788988"/>
          </a:xfrm>
          <a:prstGeom prst="rect">
            <a:avLst/>
          </a:prstGeom>
          <a:noFill/>
          <a:ln w="25400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/>
            <a:endParaRPr lang="ar-EG" altLang="ar-EG"/>
          </a:p>
        </p:txBody>
      </p:sp>
      <p:sp>
        <p:nvSpPr>
          <p:cNvPr id="22" name="Rectangle 23"/>
          <p:cNvSpPr>
            <a:spLocks noChangeAspect="1" noChangeArrowheads="1"/>
          </p:cNvSpPr>
          <p:nvPr/>
        </p:nvSpPr>
        <p:spPr bwMode="auto">
          <a:xfrm>
            <a:off x="4040832" y="3170261"/>
            <a:ext cx="482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/>
            <a:r>
              <a:rPr lang="en-US" altLang="ar-EG">
                <a:solidFill>
                  <a:srgbClr val="000000"/>
                </a:solidFill>
                <a:latin typeface="Times New Roman" panose="02020603050405020304" pitchFamily="18" charset="0"/>
              </a:rPr>
              <a:t>Input</a:t>
            </a:r>
            <a:endParaRPr lang="en-US" altLang="ar-EG" sz="2400">
              <a:latin typeface="Times New Roman" panose="02020603050405020304" pitchFamily="18" charset="0"/>
            </a:endParaRPr>
          </a:p>
        </p:txBody>
      </p:sp>
      <p:sp>
        <p:nvSpPr>
          <p:cNvPr id="23" name="Rectangle 27"/>
          <p:cNvSpPr>
            <a:spLocks noChangeAspect="1" noChangeArrowheads="1"/>
          </p:cNvSpPr>
          <p:nvPr/>
        </p:nvSpPr>
        <p:spPr bwMode="auto">
          <a:xfrm>
            <a:off x="7109470" y="4164036"/>
            <a:ext cx="698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/>
            <a:r>
              <a:rPr lang="en-US" altLang="ar-EG">
                <a:solidFill>
                  <a:srgbClr val="000000"/>
                </a:solidFill>
                <a:latin typeface="Times New Roman" panose="02020603050405020304" pitchFamily="18" charset="0"/>
              </a:rPr>
              <a:t>Control</a:t>
            </a:r>
            <a:endParaRPr lang="en-US" altLang="ar-EG" sz="2400">
              <a:latin typeface="Times New Roman" panose="02020603050405020304" pitchFamily="18" charset="0"/>
            </a:endParaRPr>
          </a:p>
        </p:txBody>
      </p:sp>
      <p:sp>
        <p:nvSpPr>
          <p:cNvPr id="24" name="Rectangle 28"/>
          <p:cNvSpPr>
            <a:spLocks noChangeAspect="1" noChangeArrowheads="1"/>
          </p:cNvSpPr>
          <p:nvPr/>
        </p:nvSpPr>
        <p:spPr bwMode="auto">
          <a:xfrm>
            <a:off x="6952307" y="3017861"/>
            <a:ext cx="990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/>
            <a:r>
              <a:rPr lang="en-US" altLang="ar-EG">
                <a:solidFill>
                  <a:srgbClr val="000000"/>
                </a:solidFill>
                <a:latin typeface="Times New Roman" panose="02020603050405020304" pitchFamily="18" charset="0"/>
              </a:rPr>
              <a:t>Arithmetic</a:t>
            </a:r>
          </a:p>
          <a:p>
            <a:pPr algn="l" rtl="0"/>
            <a:r>
              <a:rPr lang="en-US" altLang="ar-EG">
                <a:solidFill>
                  <a:srgbClr val="000000"/>
                </a:solidFill>
                <a:latin typeface="Times New Roman" panose="02020603050405020304" pitchFamily="18" charset="0"/>
              </a:rPr>
              <a:t> &amp; Logic</a:t>
            </a:r>
            <a:endParaRPr lang="en-US" altLang="ar-EG" sz="2400">
              <a:latin typeface="Times New Roman" panose="02020603050405020304" pitchFamily="18" charset="0"/>
            </a:endParaRPr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5560070" y="3357586"/>
            <a:ext cx="61427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/>
            <a:r>
              <a:rPr lang="en-US" altLang="ar-EG" sz="1400">
                <a:latin typeface="Times New Roman" panose="02020603050405020304" pitchFamily="18" charset="0"/>
              </a:rPr>
              <a:t>Instr1</a:t>
            </a:r>
          </a:p>
          <a:p>
            <a:pPr algn="l" rtl="0"/>
            <a:r>
              <a:rPr lang="en-US" altLang="ar-EG" sz="1400">
                <a:latin typeface="Times New Roman" panose="02020603050405020304" pitchFamily="18" charset="0"/>
              </a:rPr>
              <a:t>Instr2</a:t>
            </a:r>
          </a:p>
          <a:p>
            <a:pPr algn="l" rtl="0"/>
            <a:r>
              <a:rPr lang="en-US" altLang="ar-EG" sz="1400">
                <a:latin typeface="Times New Roman" panose="02020603050405020304" pitchFamily="18" charset="0"/>
              </a:rPr>
              <a:t>Instr3</a:t>
            </a:r>
          </a:p>
          <a:p>
            <a:pPr algn="l" rtl="0"/>
            <a:r>
              <a:rPr lang="en-US" altLang="ar-EG" sz="1400">
                <a:latin typeface="Times New Roman" panose="02020603050405020304" pitchFamily="18" charset="0"/>
              </a:rPr>
              <a:t>Data1</a:t>
            </a:r>
          </a:p>
          <a:p>
            <a:pPr algn="l" rtl="0"/>
            <a:r>
              <a:rPr lang="en-US" altLang="ar-EG" sz="1400">
                <a:latin typeface="Times New Roman" panose="02020603050405020304" pitchFamily="18" charset="0"/>
              </a:rPr>
              <a:t>Data2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2142182" y="1171933"/>
            <a:ext cx="38687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/>
            <a:r>
              <a:rPr lang="en-US" altLang="ar-EG" sz="1600" dirty="0">
                <a:solidFill>
                  <a:srgbClr val="CC3300"/>
                </a:solidFill>
                <a:latin typeface="Comic Sans MS" panose="030F0702030302020204" pitchFamily="66" charset="0"/>
              </a:rPr>
              <a:t>Input unit accepts </a:t>
            </a:r>
          </a:p>
          <a:p>
            <a:pPr algn="l" rtl="0"/>
            <a:r>
              <a:rPr lang="en-US" altLang="ar-EG" sz="1600" dirty="0">
                <a:solidFill>
                  <a:srgbClr val="CC3300"/>
                </a:solidFill>
                <a:latin typeface="Comic Sans MS" panose="030F0702030302020204" pitchFamily="66" charset="0"/>
              </a:rPr>
              <a:t>information:</a:t>
            </a:r>
          </a:p>
          <a:p>
            <a:pPr algn="l" rtl="0">
              <a:buFontTx/>
              <a:buChar char="•"/>
            </a:pPr>
            <a:r>
              <a:rPr lang="en-US" altLang="ar-EG" sz="1600" dirty="0">
                <a:latin typeface="Comic Sans MS" panose="030F0702030302020204" pitchFamily="66" charset="0"/>
              </a:rPr>
              <a:t>Human operators,</a:t>
            </a:r>
          </a:p>
          <a:p>
            <a:pPr algn="l" rtl="0">
              <a:buFontTx/>
              <a:buChar char="•"/>
            </a:pPr>
            <a:r>
              <a:rPr lang="en-US" altLang="ar-EG" sz="1600" dirty="0">
                <a:latin typeface="Comic Sans MS" panose="030F0702030302020204" pitchFamily="66" charset="0"/>
              </a:rPr>
              <a:t>Electromechanical devices (keyboard)</a:t>
            </a:r>
          </a:p>
          <a:p>
            <a:pPr algn="l" rtl="0">
              <a:buFontTx/>
              <a:buChar char="•"/>
            </a:pPr>
            <a:r>
              <a:rPr lang="en-US" altLang="ar-EG" sz="1600" dirty="0">
                <a:latin typeface="Comic Sans MS" panose="030F0702030302020204" pitchFamily="66" charset="0"/>
              </a:rPr>
              <a:t>Other computers</a:t>
            </a:r>
            <a:endParaRPr lang="en-US" altLang="ar-EG" sz="1600" dirty="0">
              <a:solidFill>
                <a:srgbClr val="CC3300"/>
              </a:solidFill>
              <a:latin typeface="Comic Sans MS" panose="030F0702030302020204" pitchFamily="66" charset="0"/>
            </a:endParaRPr>
          </a:p>
          <a:p>
            <a:pPr algn="l" rtl="0"/>
            <a:endParaRPr lang="en-US" altLang="ar-EG" sz="1600" dirty="0">
              <a:solidFill>
                <a:srgbClr val="CC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2108845" y="5238774"/>
            <a:ext cx="22352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/>
            <a:r>
              <a:rPr lang="en-US" altLang="ar-EG" sz="1600">
                <a:solidFill>
                  <a:srgbClr val="CC3300"/>
                </a:solidFill>
                <a:latin typeface="Comic Sans MS" panose="030F0702030302020204" pitchFamily="66" charset="0"/>
              </a:rPr>
              <a:t>Output unit sends </a:t>
            </a:r>
          </a:p>
          <a:p>
            <a:pPr algn="l" rtl="0"/>
            <a:r>
              <a:rPr lang="en-US" altLang="ar-EG" sz="1600">
                <a:solidFill>
                  <a:srgbClr val="CC3300"/>
                </a:solidFill>
                <a:latin typeface="Comic Sans MS" panose="030F0702030302020204" pitchFamily="66" charset="0"/>
              </a:rPr>
              <a:t>results of processing:</a:t>
            </a:r>
          </a:p>
          <a:p>
            <a:pPr algn="l" rtl="0">
              <a:buFontTx/>
              <a:buChar char="•"/>
            </a:pPr>
            <a:r>
              <a:rPr lang="en-US" altLang="ar-EG" sz="1600">
                <a:latin typeface="Comic Sans MS" panose="030F0702030302020204" pitchFamily="66" charset="0"/>
              </a:rPr>
              <a:t>To a monitor display,</a:t>
            </a:r>
          </a:p>
          <a:p>
            <a:pPr algn="l" rtl="0">
              <a:buFontTx/>
              <a:buChar char="•"/>
            </a:pPr>
            <a:r>
              <a:rPr lang="en-US" altLang="ar-EG" sz="1600">
                <a:latin typeface="Comic Sans MS" panose="030F0702030302020204" pitchFamily="66" charset="0"/>
              </a:rPr>
              <a:t>To a printer</a:t>
            </a:r>
          </a:p>
          <a:p>
            <a:pPr algn="l" rtl="0"/>
            <a:endParaRPr lang="en-US" altLang="ar-EG" sz="1600">
              <a:latin typeface="Comic Sans MS" panose="030F0702030302020204" pitchFamily="66" charset="0"/>
            </a:endParaRPr>
          </a:p>
        </p:txBody>
      </p:sp>
      <p:sp>
        <p:nvSpPr>
          <p:cNvPr id="28" name="Text Box 35"/>
          <p:cNvSpPr txBox="1">
            <a:spLocks noChangeArrowheads="1"/>
          </p:cNvSpPr>
          <p:nvPr/>
        </p:nvSpPr>
        <p:spPr bwMode="auto">
          <a:xfrm>
            <a:off x="6909445" y="1157825"/>
            <a:ext cx="31559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/>
            <a:r>
              <a:rPr lang="en-US" altLang="ar-EG" sz="1600" dirty="0">
                <a:solidFill>
                  <a:srgbClr val="CC3300"/>
                </a:solidFill>
                <a:latin typeface="Comic Sans MS" panose="030F0702030302020204" pitchFamily="66" charset="0"/>
              </a:rPr>
              <a:t>Arithmetic and logic unit(ALU):</a:t>
            </a:r>
          </a:p>
          <a:p>
            <a:pPr algn="l" rtl="0">
              <a:buFontTx/>
              <a:buChar char="•"/>
            </a:pPr>
            <a:r>
              <a:rPr lang="en-US" altLang="ar-EG" sz="1600" dirty="0">
                <a:latin typeface="Comic Sans MS" panose="030F0702030302020204" pitchFamily="66" charset="0"/>
              </a:rPr>
              <a:t>Performs the desired </a:t>
            </a:r>
          </a:p>
          <a:p>
            <a:pPr algn="l" rtl="0"/>
            <a:r>
              <a:rPr lang="en-US" altLang="ar-EG" sz="1600" dirty="0">
                <a:latin typeface="Comic Sans MS" panose="030F0702030302020204" pitchFamily="66" charset="0"/>
              </a:rPr>
              <a:t>operations on the input</a:t>
            </a:r>
          </a:p>
          <a:p>
            <a:pPr algn="l" rtl="0"/>
            <a:r>
              <a:rPr lang="en-US" altLang="ar-EG" sz="1600" dirty="0">
                <a:latin typeface="Comic Sans MS" panose="030F0702030302020204" pitchFamily="66" charset="0"/>
              </a:rPr>
              <a:t>information as determined </a:t>
            </a:r>
          </a:p>
          <a:p>
            <a:pPr algn="l" rtl="0"/>
            <a:r>
              <a:rPr lang="en-US" altLang="ar-EG" sz="1600" dirty="0">
                <a:latin typeface="Comic Sans MS" panose="030F0702030302020204" pitchFamily="66" charset="0"/>
              </a:rPr>
              <a:t>by instructions in the memory</a:t>
            </a:r>
          </a:p>
        </p:txBody>
      </p:sp>
      <p:sp>
        <p:nvSpPr>
          <p:cNvPr id="29" name="Text Box 36"/>
          <p:cNvSpPr txBox="1">
            <a:spLocks noChangeArrowheads="1"/>
          </p:cNvSpPr>
          <p:nvPr/>
        </p:nvSpPr>
        <p:spPr bwMode="auto">
          <a:xfrm>
            <a:off x="6909445" y="5087961"/>
            <a:ext cx="2528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/>
            <a:r>
              <a:rPr lang="en-US" altLang="ar-EG" sz="1600" dirty="0">
                <a:solidFill>
                  <a:srgbClr val="CC3300"/>
                </a:solidFill>
                <a:latin typeface="Comic Sans MS" panose="030F0702030302020204" pitchFamily="66" charset="0"/>
              </a:rPr>
              <a:t>Control unit coordinates </a:t>
            </a:r>
          </a:p>
          <a:p>
            <a:pPr algn="l" rtl="0"/>
            <a:r>
              <a:rPr lang="en-US" altLang="ar-EG" sz="1600" dirty="0">
                <a:solidFill>
                  <a:srgbClr val="CC3300"/>
                </a:solidFill>
                <a:latin typeface="Comic Sans MS" panose="030F0702030302020204" pitchFamily="66" charset="0"/>
              </a:rPr>
              <a:t>various actions</a:t>
            </a:r>
          </a:p>
          <a:p>
            <a:pPr algn="l" rtl="0">
              <a:buFontTx/>
              <a:buChar char="•"/>
            </a:pPr>
            <a:r>
              <a:rPr lang="en-US" altLang="ar-EG" sz="1600" dirty="0">
                <a:latin typeface="Comic Sans MS" panose="030F0702030302020204" pitchFamily="66" charset="0"/>
              </a:rPr>
              <a:t>Input,</a:t>
            </a:r>
          </a:p>
          <a:p>
            <a:pPr algn="l" rtl="0">
              <a:buFontTx/>
              <a:buChar char="•"/>
            </a:pPr>
            <a:r>
              <a:rPr lang="en-US" altLang="ar-EG" sz="1600" dirty="0">
                <a:latin typeface="Comic Sans MS" panose="030F0702030302020204" pitchFamily="66" charset="0"/>
              </a:rPr>
              <a:t>Output</a:t>
            </a:r>
          </a:p>
          <a:p>
            <a:pPr algn="l" rtl="0">
              <a:buFontTx/>
              <a:buChar char="•"/>
            </a:pPr>
            <a:r>
              <a:rPr lang="en-US" altLang="ar-EG" sz="1600" dirty="0">
                <a:latin typeface="Comic Sans MS" panose="030F0702030302020204" pitchFamily="66" charset="0"/>
              </a:rPr>
              <a:t>Processing</a:t>
            </a:r>
            <a:endParaRPr lang="en-US" altLang="ar-EG" sz="1600" dirty="0">
              <a:solidFill>
                <a:srgbClr val="CC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>
            <a:off x="5160081" y="5057799"/>
            <a:ext cx="15033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/>
            <a:r>
              <a:rPr lang="en-US" altLang="ar-EG" sz="1600" dirty="0">
                <a:solidFill>
                  <a:srgbClr val="CC3300"/>
                </a:solidFill>
                <a:latin typeface="Comic Sans MS" panose="030F0702030302020204" pitchFamily="66" charset="0"/>
              </a:rPr>
              <a:t> Stores </a:t>
            </a:r>
          </a:p>
          <a:p>
            <a:pPr algn="l" rtl="0"/>
            <a:r>
              <a:rPr lang="en-US" altLang="ar-EG" sz="1600" dirty="0">
                <a:solidFill>
                  <a:srgbClr val="CC3300"/>
                </a:solidFill>
                <a:latin typeface="Comic Sans MS" panose="030F0702030302020204" pitchFamily="66" charset="0"/>
              </a:rPr>
              <a:t> information:</a:t>
            </a:r>
          </a:p>
          <a:p>
            <a:pPr algn="l" rtl="0">
              <a:buFontTx/>
              <a:buChar char="•"/>
            </a:pPr>
            <a:r>
              <a:rPr lang="en-US" altLang="ar-EG" sz="1600" dirty="0">
                <a:latin typeface="Comic Sans MS" panose="030F0702030302020204" pitchFamily="66" charset="0"/>
              </a:rPr>
              <a:t>Instructions,</a:t>
            </a:r>
          </a:p>
          <a:p>
            <a:pPr algn="l" rtl="0">
              <a:buFontTx/>
              <a:buChar char="•"/>
            </a:pPr>
            <a:r>
              <a:rPr lang="en-US" altLang="ar-EG" sz="1600" dirty="0">
                <a:latin typeface="Comic Sans MS" panose="030F0702030302020204" pitchFamily="66" charset="0"/>
              </a:rPr>
              <a:t>Data</a:t>
            </a:r>
            <a:endParaRPr lang="en-US" altLang="ar-EG" sz="1600" dirty="0">
              <a:solidFill>
                <a:srgbClr val="CC33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56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402</TotalTime>
  <Words>1415</Words>
  <Application>Microsoft Office PowerPoint</Application>
  <PresentationFormat>Widescreen</PresentationFormat>
  <Paragraphs>223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宋体</vt:lpstr>
      <vt:lpstr>Arial</vt:lpstr>
      <vt:lpstr>Calibri</vt:lpstr>
      <vt:lpstr>Calibri Light</vt:lpstr>
      <vt:lpstr>Comic Sans MS</vt:lpstr>
      <vt:lpstr>Courier New</vt:lpstr>
      <vt:lpstr>方正舒体</vt:lpstr>
      <vt:lpstr>Garamond</vt:lpstr>
      <vt:lpstr>Monotype Sorts</vt:lpstr>
      <vt:lpstr>Nimbus Roman No9 L</vt:lpstr>
      <vt:lpstr>Times New Roman</vt:lpstr>
      <vt:lpstr>Wingdings</vt:lpstr>
      <vt:lpstr>Wingdings 2</vt:lpstr>
      <vt:lpstr>HDOfficeLightV0</vt:lpstr>
      <vt:lpstr>Organic</vt:lpstr>
      <vt:lpstr>Computer Organization</vt:lpstr>
      <vt:lpstr>Instructors</vt:lpstr>
      <vt:lpstr>Course Objectives</vt:lpstr>
      <vt:lpstr>Text Books</vt:lpstr>
      <vt:lpstr>Grading System</vt:lpstr>
      <vt:lpstr>Important Prerequisite Material</vt:lpstr>
      <vt:lpstr>Under the Covers</vt:lpstr>
      <vt:lpstr>What is a Computer?</vt:lpstr>
      <vt:lpstr>Functional Units of a Computer</vt:lpstr>
      <vt:lpstr>Input Unit</vt:lpstr>
      <vt:lpstr>Memory Unit</vt:lpstr>
      <vt:lpstr>Memory Unit (cont.)</vt:lpstr>
      <vt:lpstr>Memory Unit: Primary Storage</vt:lpstr>
      <vt:lpstr>Memory Unit: Secondary Storage </vt:lpstr>
      <vt:lpstr>Instructions</vt:lpstr>
      <vt:lpstr>Instructions (cont.)</vt:lpstr>
      <vt:lpstr>Data</vt:lpstr>
      <vt:lpstr>Arithmetic and Logic Unit  (ALU)</vt:lpstr>
      <vt:lpstr>Registers</vt:lpstr>
      <vt:lpstr>Registers (cont.)</vt:lpstr>
      <vt:lpstr>Special Purpose Registers</vt:lpstr>
      <vt:lpstr>Output Unit</vt:lpstr>
      <vt:lpstr>Control unit</vt:lpstr>
      <vt:lpstr>Control unit (cont.)</vt:lpstr>
      <vt:lpstr>Buses</vt:lpstr>
      <vt:lpstr>Below the Program</vt:lpstr>
      <vt:lpstr>Below the Program (cont.)</vt:lpstr>
      <vt:lpstr>From a High-Level Language to the Hardware Language</vt:lpstr>
      <vt:lpstr>From a High-Level Language to the Hardware Language (cont.)</vt:lpstr>
      <vt:lpstr>From a High-Level Language to the Hardware Language (cont.)</vt:lpstr>
      <vt:lpstr>Content Coverage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Organization</dc:title>
  <dc:creator>Sara</dc:creator>
  <cp:lastModifiedBy>Sara</cp:lastModifiedBy>
  <cp:revision>90</cp:revision>
  <dcterms:created xsi:type="dcterms:W3CDTF">2015-09-25T19:29:53Z</dcterms:created>
  <dcterms:modified xsi:type="dcterms:W3CDTF">2015-09-30T07:58:55Z</dcterms:modified>
</cp:coreProperties>
</file>